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  <p:sldMasterId id="2147483655" r:id="rId4"/>
  </p:sldMasterIdLst>
  <p:sldIdLst>
    <p:sldId id="256" r:id="rId5"/>
    <p:sldId id="262" r:id="rId6"/>
    <p:sldId id="292" r:id="rId7"/>
    <p:sldId id="293" r:id="rId8"/>
    <p:sldId id="308" r:id="rId9"/>
    <p:sldId id="296" r:id="rId10"/>
    <p:sldId id="295" r:id="rId11"/>
    <p:sldId id="297" r:id="rId12"/>
    <p:sldId id="301" r:id="rId13"/>
    <p:sldId id="307" r:id="rId14"/>
    <p:sldId id="298" r:id="rId15"/>
    <p:sldId id="302" r:id="rId16"/>
    <p:sldId id="299" r:id="rId17"/>
    <p:sldId id="311" r:id="rId18"/>
    <p:sldId id="312" r:id="rId19"/>
    <p:sldId id="313" r:id="rId20"/>
    <p:sldId id="314" r:id="rId21"/>
    <p:sldId id="303" r:id="rId22"/>
    <p:sldId id="300" r:id="rId23"/>
    <p:sldId id="306" r:id="rId24"/>
    <p:sldId id="304" r:id="rId25"/>
    <p:sldId id="315" r:id="rId26"/>
    <p:sldId id="305" r:id="rId27"/>
    <p:sldId id="309" r:id="rId28"/>
    <p:sldId id="316" r:id="rId29"/>
    <p:sldId id="317" r:id="rId30"/>
    <p:sldId id="318" r:id="rId31"/>
    <p:sldId id="319" r:id="rId32"/>
    <p:sldId id="258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0D0D"/>
    <a:srgbClr val="0000FF"/>
    <a:srgbClr val="66FFFF"/>
    <a:srgbClr val="FF0066"/>
    <a:srgbClr val="66FF33"/>
    <a:srgbClr val="99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0" autoAdjust="0"/>
    <p:restoredTop sz="94660"/>
  </p:normalViewPr>
  <p:slideViewPr>
    <p:cSldViewPr>
      <p:cViewPr varScale="1">
        <p:scale>
          <a:sx n="72" d="100"/>
          <a:sy n="72" d="100"/>
        </p:scale>
        <p:origin x="-5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blipFill dpi="0" rotWithShape="1">
          <a:blip r:embed="rId2" cstate="print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7216" y="109728"/>
            <a:ext cx="8229600" cy="8858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cap="none" spc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  <a:reflection blurRad="6350" stA="50000" endA="300" endPos="50000" dist="60007" dir="5400000" sy="-100000" algn="bl" rotWithShape="0"/>
                </a:effectLst>
                <a:latin typeface="Verdana" pitchFamily="34" charset="0"/>
                <a:ea typeface="HY견고딕" pitchFamily="18" charset="-127"/>
                <a:cs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3" name="그림 2" descr="mark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3448" y="72008"/>
            <a:ext cx="855056" cy="11247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8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 userDrawn="1"/>
        </p:nvSpPr>
        <p:spPr>
          <a:xfrm>
            <a:off x="-1548680" y="4725144"/>
            <a:ext cx="12385376" cy="3600400"/>
          </a:xfrm>
          <a:prstGeom prst="ellipse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4860032" y="116632"/>
            <a:ext cx="410445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r"/>
            <a:r>
              <a:rPr lang="en-US" altLang="ko-KR" sz="2800" b="0" cap="none" spc="-15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  <a:reflection blurRad="6350" stA="50000" endA="300" endPos="50000" dist="29997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Requirement Document</a:t>
            </a: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971600" y="5013176"/>
            <a:ext cx="7245894" cy="1437823"/>
            <a:chOff x="4638276" y="4907260"/>
            <a:chExt cx="7245894" cy="1437823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4638276" y="5508957"/>
              <a:ext cx="7245894" cy="8361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201011261 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백영민 </a:t>
              </a: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201011246 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김선홍 </a:t>
              </a: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201011269 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우영선</a:t>
              </a:r>
              <a:endParaRPr lang="en-US" altLang="ko-KR" sz="2000" b="0" cap="none" spc="0" dirty="0" smtClean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수평선M" pitchFamily="18" charset="-127"/>
                <a:ea typeface="HY수평선M" pitchFamily="18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201011277 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이수인 </a:t>
              </a: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201011239</a:t>
              </a:r>
              <a:r>
                <a:rPr lang="en-US" altLang="ko-KR" sz="2000" b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 </a:t>
              </a:r>
              <a:r>
                <a:rPr lang="ko-KR" altLang="en-US" sz="2000" b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김광성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 </a:t>
              </a: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201011243 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김민수</a:t>
              </a: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7734620" y="4907260"/>
              <a:ext cx="10599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600" b="0" kern="1200" cap="none" spc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울릉도M" pitchFamily="18" charset="-127"/>
                  <a:ea typeface="HY울릉도M" pitchFamily="18" charset="-127"/>
                  <a:cs typeface="+mn-cs"/>
                </a:rPr>
                <a:t> </a:t>
              </a:r>
              <a:r>
                <a:rPr kumimoji="1" lang="en-US" altLang="ko-KR" sz="2600" b="0" kern="120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울릉도M" pitchFamily="18" charset="-127"/>
                  <a:ea typeface="HY울릉도M" pitchFamily="18" charset="-127"/>
                  <a:cs typeface="+mn-cs"/>
                </a:rPr>
                <a:t>4 </a:t>
              </a:r>
              <a:r>
                <a:rPr kumimoji="1" lang="ko-KR" altLang="en-US" sz="2600" b="0" kern="1200" cap="none" spc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울릉도M" pitchFamily="18" charset="-127"/>
                  <a:ea typeface="HY울릉도M" pitchFamily="18" charset="-127"/>
                  <a:cs typeface="+mn-cs"/>
                </a:rPr>
                <a:t>조 </a:t>
              </a:r>
              <a:endParaRPr kumimoji="1" lang="ko-KR" altLang="en-US" sz="2600" b="0" kern="1200" cap="none" spc="0" dirty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울릉도M" pitchFamily="18" charset="-127"/>
                <a:ea typeface="HY울릉도M" pitchFamily="18" charset="-127"/>
                <a:cs typeface="+mn-cs"/>
              </a:endParaRPr>
            </a:p>
          </p:txBody>
        </p:sp>
      </p:grpSp>
      <p:pic>
        <p:nvPicPr>
          <p:cNvPr id="18" name="그림 17" descr="ㅇㅇ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5062" y="-27384"/>
            <a:ext cx="2386698" cy="932304"/>
          </a:xfrm>
          <a:prstGeom prst="rect">
            <a:avLst/>
          </a:prstGeom>
        </p:spPr>
      </p:pic>
      <p:pic>
        <p:nvPicPr>
          <p:cNvPr id="19" name="그림 18" descr="mark1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915816" y="940235"/>
            <a:ext cx="3096344" cy="4072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4" r:id="rId2"/>
    <p:sldLayoutId id="2147483651" r:id="rId3"/>
    <p:sldLayoutId id="214748366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332574" y="2204864"/>
            <a:ext cx="658545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cap="none" spc="-3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</a:t>
            </a:r>
            <a:r>
              <a:rPr lang="en-US" altLang="ko-KR" sz="6600" b="0" cap="none" spc="-3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HANK</a:t>
            </a:r>
            <a:r>
              <a:rPr lang="en-US" altLang="ko-KR" sz="6600" b="1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ko-KR" sz="6600" b="1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Y</a:t>
            </a:r>
            <a:r>
              <a:rPr lang="en-US" altLang="ko-KR" sz="6600" b="0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OU</a:t>
            </a:r>
          </a:p>
          <a:p>
            <a:pPr algn="ctr"/>
            <a:r>
              <a:rPr lang="en-US" altLang="ko-KR" sz="6600" b="1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altLang="ko-KR" sz="6600" b="0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OR</a:t>
            </a:r>
            <a:r>
              <a:rPr lang="en-US" altLang="ko-KR" sz="6600" b="1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ko-KR" sz="6600" b="1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</a:t>
            </a:r>
            <a:r>
              <a:rPr lang="en-US" altLang="ko-KR" sz="6600" b="0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ISTENING</a:t>
            </a:r>
            <a:endParaRPr lang="ko-KR" altLang="en-US" sz="6600" b="0" cap="none" spc="-30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64F2A-9AE0-44FB-81B2-C38DE8D98C73}" type="datetimeFigureOut">
              <a:rPr lang="ko-KR" altLang="en-US" smtClean="0"/>
              <a:pPr/>
              <a:t>2011-10-09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grpSp>
        <p:nvGrpSpPr>
          <p:cNvPr id="69" name="그룹 68"/>
          <p:cNvGrpSpPr/>
          <p:nvPr/>
        </p:nvGrpSpPr>
        <p:grpSpPr>
          <a:xfrm>
            <a:off x="395536" y="1124744"/>
            <a:ext cx="8382045" cy="5832648"/>
            <a:chOff x="78387" y="808073"/>
            <a:chExt cx="8980553" cy="6232010"/>
          </a:xfrm>
        </p:grpSpPr>
        <p:grpSp>
          <p:nvGrpSpPr>
            <p:cNvPr id="70" name="그룹 69"/>
            <p:cNvGrpSpPr/>
            <p:nvPr/>
          </p:nvGrpSpPr>
          <p:grpSpPr>
            <a:xfrm>
              <a:off x="78387" y="808073"/>
              <a:ext cx="8980553" cy="5974329"/>
              <a:chOff x="611188" y="1468438"/>
              <a:chExt cx="7921625" cy="5129212"/>
            </a:xfrm>
          </p:grpSpPr>
          <p:pic>
            <p:nvPicPr>
              <p:cNvPr id="89" name="Picture 3" descr="판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392" r="9392" b="6044"/>
              <a:stretch>
                <a:fillRect/>
              </a:stretch>
            </p:blipFill>
            <p:spPr bwMode="auto">
              <a:xfrm>
                <a:off x="611188" y="3241675"/>
                <a:ext cx="7921625" cy="3355975"/>
              </a:xfrm>
              <a:prstGeom prst="rect">
                <a:avLst/>
              </a:prstGeom>
              <a:noFill/>
            </p:spPr>
          </p:pic>
          <p:pic>
            <p:nvPicPr>
              <p:cNvPr id="90" name="Picture 11" descr="원_바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46388" y="1468438"/>
                <a:ext cx="3463925" cy="2752725"/>
              </a:xfrm>
              <a:prstGeom prst="rect">
                <a:avLst/>
              </a:prstGeom>
              <a:noFill/>
            </p:spPr>
          </p:pic>
        </p:grpSp>
        <p:grpSp>
          <p:nvGrpSpPr>
            <p:cNvPr id="71" name="그룹 22"/>
            <p:cNvGrpSpPr/>
            <p:nvPr/>
          </p:nvGrpSpPr>
          <p:grpSpPr>
            <a:xfrm>
              <a:off x="138298" y="1186642"/>
              <a:ext cx="8861064" cy="5853441"/>
              <a:chOff x="138298" y="1186642"/>
              <a:chExt cx="8861064" cy="5853441"/>
            </a:xfrm>
          </p:grpSpPr>
          <p:grpSp>
            <p:nvGrpSpPr>
              <p:cNvPr id="72" name="그룹 72"/>
              <p:cNvGrpSpPr/>
              <p:nvPr/>
            </p:nvGrpSpPr>
            <p:grpSpPr>
              <a:xfrm>
                <a:off x="138298" y="1186642"/>
                <a:ext cx="2472513" cy="3596383"/>
                <a:chOff x="548573" y="1159767"/>
                <a:chExt cx="2472513" cy="3596383"/>
              </a:xfrm>
            </p:grpSpPr>
            <p:pic>
              <p:nvPicPr>
                <p:cNvPr id="86" name="Picture 8" descr="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48573" y="1159767"/>
                  <a:ext cx="2472513" cy="3596383"/>
                </a:xfrm>
                <a:prstGeom prst="rect">
                  <a:avLst/>
                </a:prstGeom>
                <a:noFill/>
              </p:spPr>
            </p:pic>
            <p:sp>
              <p:nvSpPr>
                <p:cNvPr id="87" name="Rectangle 10"/>
                <p:cNvSpPr>
                  <a:spLocks noChangeArrowheads="1"/>
                </p:cNvSpPr>
                <p:nvPr/>
              </p:nvSpPr>
              <p:spPr bwMode="auto">
                <a:xfrm>
                  <a:off x="961487" y="2351303"/>
                  <a:ext cx="1631950" cy="4476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7961" dir="2700000" algn="ctr" rotWithShape="0">
                    <a:schemeClr val="bg1"/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3600" b="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Y견고딕" pitchFamily="18" charset="-127"/>
                      <a:ea typeface="HY견고딕" pitchFamily="18" charset="-127"/>
                    </a:rPr>
                    <a:t>시스템</a:t>
                  </a:r>
                  <a:endParaRPr lang="en-US" altLang="ko-KR" sz="3600" b="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견고딕" pitchFamily="18" charset="-127"/>
                    <a:ea typeface="HY견고딕" pitchFamily="18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36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Y견고딕" pitchFamily="18" charset="-127"/>
                      <a:ea typeface="HY견고딕" pitchFamily="18" charset="-127"/>
                    </a:rPr>
                    <a:t>관리자</a:t>
                  </a:r>
                  <a:endParaRPr lang="ko-KR" altLang="en-US" sz="3600" b="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pic>
              <p:nvPicPr>
                <p:cNvPr id="88" name="Picture 9" descr="1_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82835" y="1313338"/>
                  <a:ext cx="674687" cy="77311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73" name="그룹 76"/>
              <p:cNvGrpSpPr/>
              <p:nvPr/>
            </p:nvGrpSpPr>
            <p:grpSpPr>
              <a:xfrm>
                <a:off x="1818634" y="3785024"/>
                <a:ext cx="2472513" cy="3255059"/>
                <a:chOff x="1560565" y="3632758"/>
                <a:chExt cx="2472513" cy="3255059"/>
              </a:xfrm>
            </p:grpSpPr>
            <p:pic>
              <p:nvPicPr>
                <p:cNvPr id="83" name="Picture 12" descr="4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 b="9491"/>
                <a:stretch>
                  <a:fillRect/>
                </a:stretch>
              </p:blipFill>
              <p:spPr bwMode="auto">
                <a:xfrm>
                  <a:off x="1560565" y="3632758"/>
                  <a:ext cx="2472513" cy="3255059"/>
                </a:xfrm>
                <a:prstGeom prst="rect">
                  <a:avLst/>
                </a:prstGeom>
                <a:noFill/>
              </p:spPr>
            </p:pic>
            <p:pic>
              <p:nvPicPr>
                <p:cNvPr id="84" name="Picture 13" descr="2_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689894" y="3802913"/>
                  <a:ext cx="674688" cy="773112"/>
                </a:xfrm>
                <a:prstGeom prst="rect">
                  <a:avLst/>
                </a:prstGeom>
                <a:noFill/>
              </p:spPr>
            </p:pic>
            <p:sp>
              <p:nvSpPr>
                <p:cNvPr id="85" name="Rectangle 14"/>
                <p:cNvSpPr>
                  <a:spLocks noChangeArrowheads="1"/>
                </p:cNvSpPr>
                <p:nvPr/>
              </p:nvSpPr>
              <p:spPr bwMode="auto">
                <a:xfrm>
                  <a:off x="1969079" y="4656603"/>
                  <a:ext cx="1631950" cy="431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7961" dir="2700000" algn="ctr" rotWithShape="0">
                    <a:schemeClr val="bg1"/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36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Y견고딕" pitchFamily="18" charset="-127"/>
                      <a:ea typeface="HY견고딕" pitchFamily="18" charset="-127"/>
                    </a:rPr>
                    <a:t>고   객</a:t>
                  </a:r>
                  <a:endParaRPr lang="en-US" altLang="ko-KR" sz="36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74" name="그룹 80"/>
              <p:cNvGrpSpPr/>
              <p:nvPr/>
            </p:nvGrpSpPr>
            <p:grpSpPr>
              <a:xfrm>
                <a:off x="6526849" y="1186642"/>
                <a:ext cx="2472513" cy="3596383"/>
                <a:chOff x="5915911" y="1159767"/>
                <a:chExt cx="2472513" cy="3596383"/>
              </a:xfrm>
            </p:grpSpPr>
            <p:pic>
              <p:nvPicPr>
                <p:cNvPr id="80" name="Picture 5" descr="2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915911" y="1159767"/>
                  <a:ext cx="2472513" cy="3596383"/>
                </a:xfrm>
                <a:prstGeom prst="rect">
                  <a:avLst/>
                </a:prstGeom>
                <a:noFill/>
              </p:spPr>
            </p:pic>
            <p:pic>
              <p:nvPicPr>
                <p:cNvPr id="81" name="Picture 6" descr="4_1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084168" y="1380877"/>
                  <a:ext cx="674687" cy="773113"/>
                </a:xfrm>
                <a:prstGeom prst="rect">
                  <a:avLst/>
                </a:prstGeom>
                <a:noFill/>
              </p:spPr>
            </p:pic>
            <p:sp>
              <p:nvSpPr>
                <p:cNvPr id="82" name="Rectangle 7"/>
                <p:cNvSpPr>
                  <a:spLocks noChangeArrowheads="1"/>
                </p:cNvSpPr>
                <p:nvPr/>
              </p:nvSpPr>
              <p:spPr bwMode="auto">
                <a:xfrm>
                  <a:off x="6287813" y="2243028"/>
                  <a:ext cx="1631950" cy="422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7961" dir="2700000" algn="ctr" rotWithShape="0">
                    <a:schemeClr val="bg1"/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spcBef>
                      <a:spcPts val="500"/>
                    </a:spcBef>
                  </a:pPr>
                  <a:r>
                    <a:rPr lang="ko-KR" altLang="en-US" sz="3600" spc="-3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Y견고딕" pitchFamily="18" charset="-127"/>
                      <a:ea typeface="HY견고딕" pitchFamily="18" charset="-127"/>
                    </a:rPr>
                    <a:t>직   원</a:t>
                  </a:r>
                  <a:endParaRPr lang="en-US" altLang="ko-KR" sz="3600" spc="-3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75" name="그룹 84"/>
              <p:cNvGrpSpPr/>
              <p:nvPr/>
            </p:nvGrpSpPr>
            <p:grpSpPr>
              <a:xfrm>
                <a:off x="4857609" y="3785024"/>
                <a:ext cx="2472513" cy="3255059"/>
                <a:chOff x="4148950" y="2982229"/>
                <a:chExt cx="2472513" cy="3255059"/>
              </a:xfrm>
            </p:grpSpPr>
            <p:pic>
              <p:nvPicPr>
                <p:cNvPr id="77" name="Picture 15" descr="3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 b="9491"/>
                <a:stretch>
                  <a:fillRect/>
                </a:stretch>
              </p:blipFill>
              <p:spPr bwMode="auto">
                <a:xfrm>
                  <a:off x="4148950" y="2982229"/>
                  <a:ext cx="2472513" cy="3255059"/>
                </a:xfrm>
                <a:prstGeom prst="rect">
                  <a:avLst/>
                </a:prstGeom>
                <a:noFill/>
              </p:spPr>
            </p:pic>
            <p:pic>
              <p:nvPicPr>
                <p:cNvPr id="78" name="Picture 16" descr="3_1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4283968" y="3140968"/>
                  <a:ext cx="674687" cy="773112"/>
                </a:xfrm>
                <a:prstGeom prst="rect">
                  <a:avLst/>
                </a:prstGeom>
                <a:noFill/>
              </p:spPr>
            </p:pic>
            <p:sp>
              <p:nvSpPr>
                <p:cNvPr id="79" name="Rectangle 17"/>
                <p:cNvSpPr>
                  <a:spLocks noChangeArrowheads="1"/>
                </p:cNvSpPr>
                <p:nvPr/>
              </p:nvSpPr>
              <p:spPr bwMode="auto">
                <a:xfrm>
                  <a:off x="4599840" y="4006074"/>
                  <a:ext cx="1631950" cy="4000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7961" dir="2700000" algn="ctr" rotWithShape="0">
                    <a:schemeClr val="bg1"/>
                  </a:outerShdw>
                </a:effectLst>
              </p:spPr>
              <p:txBody>
                <a:bodyPr wrap="none" anchor="ctr"/>
                <a:lstStyle/>
                <a:p>
                  <a:pPr algn="ctr"/>
                  <a:r>
                    <a:rPr lang="ko-KR" altLang="en-US" sz="3600" b="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Y견고딕" pitchFamily="18" charset="-127"/>
                      <a:ea typeface="HY견고딕" pitchFamily="18" charset="-127"/>
                    </a:rPr>
                    <a:t>사업자</a:t>
                  </a:r>
                  <a:endParaRPr lang="ko-KR" altLang="en-US" sz="3600" b="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sp>
            <p:nvSpPr>
              <p:cNvPr id="76" name="직사각형 75"/>
              <p:cNvSpPr/>
              <p:nvPr/>
            </p:nvSpPr>
            <p:spPr>
              <a:xfrm>
                <a:off x="3566820" y="1487686"/>
                <a:ext cx="1956534" cy="1150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3200" dirty="0" err="1" smtClean="0">
                    <a:ln w="10160">
                      <a:solidFill>
                        <a:schemeClr val="accent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소셜쇼핑</a:t>
                </a:r>
                <a:endParaRPr lang="en-US" altLang="ko-KR" sz="3200" dirty="0" smtClean="0">
                  <a:ln w="1016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endParaRPr>
              </a:p>
              <a:p>
                <a:pPr algn="ctr"/>
                <a:r>
                  <a:rPr lang="ko-KR" altLang="en-US" sz="3200" dirty="0" smtClean="0">
                    <a:ln w="10160">
                      <a:solidFill>
                        <a:schemeClr val="accent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네트워</a:t>
                </a:r>
                <a:r>
                  <a:rPr lang="ko-KR" altLang="en-US" sz="3200" dirty="0" smtClean="0">
                    <a:ln w="10160">
                      <a:solidFill>
                        <a:schemeClr val="accent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크</a:t>
                </a:r>
                <a:endParaRPr lang="en-US" altLang="ko-KR" sz="3200" dirty="0">
                  <a:ln w="1016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100576264" descr="EMB00001658837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480720" cy="4903209"/>
          </a:xfrm>
          <a:prstGeom prst="rect">
            <a:avLst/>
          </a:prstGeom>
          <a:noFill/>
          <a:ln>
            <a:noFill/>
          </a:ln>
          <a:effectLst>
            <a:glow rad="228600">
              <a:schemeClr val="tx1">
                <a:lumMod val="95000"/>
                <a:lumOff val="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100274" y="643335"/>
            <a:ext cx="3583032" cy="76944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ONTENTS</a:t>
            </a:r>
            <a:endParaRPr lang="ko-KR" altLang="en-US" sz="4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Verdana" pitchFamily="34" charset="0"/>
              <a:ea typeface="HY견고딕" pitchFamily="18" charset="-127"/>
              <a:cs typeface="Verdana" pitchFamily="34" charset="0"/>
            </a:endParaRPr>
          </a:p>
        </p:txBody>
      </p:sp>
      <p:grpSp>
        <p:nvGrpSpPr>
          <p:cNvPr id="2" name="그룹 57"/>
          <p:cNvGrpSpPr/>
          <p:nvPr/>
        </p:nvGrpSpPr>
        <p:grpSpPr>
          <a:xfrm>
            <a:off x="1418923" y="1628800"/>
            <a:ext cx="2774818" cy="523220"/>
            <a:chOff x="1418923" y="1628800"/>
            <a:chExt cx="2774818" cy="523220"/>
          </a:xfrm>
        </p:grpSpPr>
        <p:sp>
          <p:nvSpPr>
            <p:cNvPr id="30" name="직사각형 29"/>
            <p:cNvSpPr/>
            <p:nvPr/>
          </p:nvSpPr>
          <p:spPr>
            <a:xfrm>
              <a:off x="1849830" y="1628800"/>
              <a:ext cx="2343911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Introduction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7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418923" y="1803686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58"/>
          <p:cNvGrpSpPr/>
          <p:nvPr/>
        </p:nvGrpSpPr>
        <p:grpSpPr>
          <a:xfrm>
            <a:off x="1187624" y="2415967"/>
            <a:ext cx="3335162" cy="523220"/>
            <a:chOff x="1107232" y="2875778"/>
            <a:chExt cx="3335162" cy="523220"/>
          </a:xfrm>
        </p:grpSpPr>
        <p:sp>
          <p:nvSpPr>
            <p:cNvPr id="31" name="직사각형 30"/>
            <p:cNvSpPr/>
            <p:nvPr/>
          </p:nvSpPr>
          <p:spPr>
            <a:xfrm>
              <a:off x="1505372" y="2875778"/>
              <a:ext cx="2937022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Current System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8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07232" y="3046565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그룹 59"/>
          <p:cNvGrpSpPr/>
          <p:nvPr/>
        </p:nvGrpSpPr>
        <p:grpSpPr>
          <a:xfrm>
            <a:off x="1073324" y="3203134"/>
            <a:ext cx="2202642" cy="523220"/>
            <a:chOff x="1073324" y="3547993"/>
            <a:chExt cx="2202642" cy="523220"/>
          </a:xfrm>
        </p:grpSpPr>
        <p:sp>
          <p:nvSpPr>
            <p:cNvPr id="32" name="직사각형 31"/>
            <p:cNvSpPr/>
            <p:nvPr/>
          </p:nvSpPr>
          <p:spPr>
            <a:xfrm>
              <a:off x="1448222" y="3547993"/>
              <a:ext cx="1827744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Overview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9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073324" y="3714681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그룹 60"/>
          <p:cNvGrpSpPr/>
          <p:nvPr/>
        </p:nvGrpSpPr>
        <p:grpSpPr>
          <a:xfrm>
            <a:off x="1115616" y="3990301"/>
            <a:ext cx="4973124" cy="523220"/>
            <a:chOff x="1147614" y="4220208"/>
            <a:chExt cx="4973124" cy="523220"/>
          </a:xfrm>
        </p:grpSpPr>
        <p:sp>
          <p:nvSpPr>
            <p:cNvPr id="33" name="직사각형 32"/>
            <p:cNvSpPr/>
            <p:nvPr/>
          </p:nvSpPr>
          <p:spPr>
            <a:xfrm>
              <a:off x="1505372" y="4220208"/>
              <a:ext cx="4615366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0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7614" y="4382797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그룹 61"/>
          <p:cNvGrpSpPr/>
          <p:nvPr/>
        </p:nvGrpSpPr>
        <p:grpSpPr>
          <a:xfrm>
            <a:off x="1300691" y="4777468"/>
            <a:ext cx="5581495" cy="523220"/>
            <a:chOff x="1300691" y="4892423"/>
            <a:chExt cx="5581495" cy="523220"/>
          </a:xfrm>
        </p:grpSpPr>
        <p:sp>
          <p:nvSpPr>
            <p:cNvPr id="34" name="직사각형 33"/>
            <p:cNvSpPr/>
            <p:nvPr/>
          </p:nvSpPr>
          <p:spPr>
            <a:xfrm>
              <a:off x="1667297" y="4892423"/>
              <a:ext cx="5214889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Nonfunctional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1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300691" y="5050913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그룹 62"/>
          <p:cNvGrpSpPr/>
          <p:nvPr/>
        </p:nvGrpSpPr>
        <p:grpSpPr>
          <a:xfrm>
            <a:off x="1585764" y="5564635"/>
            <a:ext cx="3243270" cy="523220"/>
            <a:chOff x="1585764" y="5564635"/>
            <a:chExt cx="3243270" cy="523220"/>
          </a:xfrm>
        </p:grpSpPr>
        <p:sp>
          <p:nvSpPr>
            <p:cNvPr id="35" name="직사각형 34"/>
            <p:cNvSpPr/>
            <p:nvPr/>
          </p:nvSpPr>
          <p:spPr>
            <a:xfrm>
              <a:off x="1932087" y="5564635"/>
              <a:ext cx="2896947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System models</a:t>
              </a:r>
              <a:endParaRPr lang="ko-KR" altLang="en-US" sz="2800" spc="-150" dirty="0" smtClean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2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585764" y="5719029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직사각형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1"/>
          <p:cNvGrpSpPr/>
          <p:nvPr/>
        </p:nvGrpSpPr>
        <p:grpSpPr>
          <a:xfrm>
            <a:off x="612000" y="2529000"/>
            <a:ext cx="7920000" cy="1800000"/>
            <a:chOff x="612000" y="2529000"/>
            <a:chExt cx="7920000" cy="1800000"/>
          </a:xfrm>
          <a:noFill/>
        </p:grpSpPr>
        <p:pic>
          <p:nvPicPr>
            <p:cNvPr id="23" name="Picture 14" descr="GEL Rounded Column MS blue"/>
            <p:cNvPicPr preferRelativeResize="0">
              <a:picLocks noChangeArrowheads="1"/>
            </p:cNvPicPr>
            <p:nvPr/>
          </p:nvPicPr>
          <p:blipFill>
            <a:blip r:embed="rId4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6200000" flipH="1">
              <a:off x="3672000" y="-531000"/>
              <a:ext cx="1800000" cy="7920000"/>
            </a:xfrm>
            <a:prstGeom prst="rect">
              <a:avLst/>
            </a:prstGeom>
            <a:grpFill/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24" name="직사각형 23"/>
            <p:cNvSpPr/>
            <p:nvPr/>
          </p:nvSpPr>
          <p:spPr>
            <a:xfrm>
              <a:off x="1229626" y="2967335"/>
              <a:ext cx="6664004" cy="92333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IV.</a:t>
              </a:r>
              <a:r>
                <a:rPr lang="ko-KR" altLang="en-US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  <a:cs typeface="Tahoma"/>
                </a:rPr>
                <a:t>  </a:t>
              </a:r>
              <a:r>
                <a:rPr lang="en-US" altLang="ko-KR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Functional </a:t>
              </a:r>
              <a:r>
                <a:rPr lang="en-US" altLang="ko-KR" sz="5400" b="1" cap="none" spc="0" dirty="0" err="1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Rq</a:t>
              </a:r>
              <a:r>
                <a:rPr lang="en-US" altLang="ko-KR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.</a:t>
              </a:r>
              <a:endParaRPr lang="en-US" altLang="ko-KR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Functional Requirement</a:t>
            </a:r>
            <a:endParaRPr lang="ko-KR" altLang="en-US" b="1" dirty="0"/>
          </a:p>
        </p:txBody>
      </p:sp>
      <p:grpSp>
        <p:nvGrpSpPr>
          <p:cNvPr id="3" name="그룹 99"/>
          <p:cNvGrpSpPr/>
          <p:nvPr/>
        </p:nvGrpSpPr>
        <p:grpSpPr>
          <a:xfrm>
            <a:off x="933450" y="1004121"/>
            <a:ext cx="7276708" cy="5737247"/>
            <a:chOff x="933450" y="579418"/>
            <a:chExt cx="7276708" cy="5737247"/>
          </a:xfrm>
        </p:grpSpPr>
        <p:pic>
          <p:nvPicPr>
            <p:cNvPr id="4" name="Picture 4" descr="1"/>
            <p:cNvPicPr>
              <a:picLocks noChangeAspect="1" noChangeArrowheads="1"/>
            </p:cNvPicPr>
            <p:nvPr/>
          </p:nvPicPr>
          <p:blipFill>
            <a:blip r:embed="rId2" cstate="screen">
              <a:grayscl/>
            </a:blip>
            <a:srcRect/>
            <a:stretch>
              <a:fillRect/>
            </a:stretch>
          </p:blipFill>
          <p:spPr bwMode="auto">
            <a:xfrm>
              <a:off x="933450" y="592118"/>
              <a:ext cx="3749675" cy="2901950"/>
            </a:xfrm>
            <a:prstGeom prst="rect">
              <a:avLst/>
            </a:prstGeom>
            <a:noFill/>
          </p:spPr>
        </p:pic>
        <p:pic>
          <p:nvPicPr>
            <p:cNvPr id="5" name="Picture 7" descr="2"/>
            <p:cNvPicPr>
              <a:picLocks noChangeAspect="1" noChangeArrowheads="1"/>
            </p:cNvPicPr>
            <p:nvPr/>
          </p:nvPicPr>
          <p:blipFill>
            <a:blip r:embed="rId3" cstate="screen">
              <a:grayscl/>
            </a:blip>
            <a:srcRect/>
            <a:stretch>
              <a:fillRect/>
            </a:stretch>
          </p:blipFill>
          <p:spPr bwMode="auto">
            <a:xfrm>
              <a:off x="946150" y="2070080"/>
              <a:ext cx="3246438" cy="4133850"/>
            </a:xfrm>
            <a:prstGeom prst="rect">
              <a:avLst/>
            </a:prstGeom>
            <a:noFill/>
          </p:spPr>
        </p:pic>
        <p:pic>
          <p:nvPicPr>
            <p:cNvPr id="6" name="Picture 10" descr="5"/>
            <p:cNvPicPr>
              <a:picLocks noChangeAspect="1" noChangeArrowheads="1"/>
            </p:cNvPicPr>
            <p:nvPr/>
          </p:nvPicPr>
          <p:blipFill>
            <a:blip r:embed="rId4" cstate="screen">
              <a:grayscl/>
            </a:blip>
            <a:srcRect/>
            <a:stretch>
              <a:fillRect/>
            </a:stretch>
          </p:blipFill>
          <p:spPr bwMode="auto">
            <a:xfrm>
              <a:off x="4298950" y="579418"/>
              <a:ext cx="3844925" cy="2900362"/>
            </a:xfrm>
            <a:prstGeom prst="rect">
              <a:avLst/>
            </a:prstGeom>
            <a:noFill/>
          </p:spPr>
        </p:pic>
        <p:pic>
          <p:nvPicPr>
            <p:cNvPr id="7" name="Picture 13" descr="4"/>
            <p:cNvPicPr>
              <a:picLocks noChangeAspect="1" noChangeArrowheads="1"/>
            </p:cNvPicPr>
            <p:nvPr/>
          </p:nvPicPr>
          <p:blipFill>
            <a:blip r:embed="rId5" cstate="screen">
              <a:grayscl/>
            </a:blip>
            <a:srcRect/>
            <a:stretch>
              <a:fillRect/>
            </a:stretch>
          </p:blipFill>
          <p:spPr bwMode="auto">
            <a:xfrm>
              <a:off x="5073650" y="2093893"/>
              <a:ext cx="3065463" cy="4178300"/>
            </a:xfrm>
            <a:prstGeom prst="rect">
              <a:avLst/>
            </a:prstGeom>
            <a:noFill/>
          </p:spPr>
        </p:pic>
        <p:pic>
          <p:nvPicPr>
            <p:cNvPr id="8" name="Picture 16" descr="3"/>
            <p:cNvPicPr>
              <a:picLocks noChangeAspect="1" noChangeArrowheads="1"/>
            </p:cNvPicPr>
            <p:nvPr/>
          </p:nvPicPr>
          <p:blipFill>
            <a:blip r:embed="rId6" cstate="screen">
              <a:grayscl/>
            </a:blip>
            <a:srcRect/>
            <a:stretch>
              <a:fillRect/>
            </a:stretch>
          </p:blipFill>
          <p:spPr bwMode="auto">
            <a:xfrm>
              <a:off x="2657475" y="4295755"/>
              <a:ext cx="3875088" cy="1887538"/>
            </a:xfrm>
            <a:prstGeom prst="rect">
              <a:avLst/>
            </a:prstGeom>
            <a:noFill/>
          </p:spPr>
        </p:pic>
        <p:pic>
          <p:nvPicPr>
            <p:cNvPr id="9" name="Picture 19" descr="6"/>
            <p:cNvPicPr>
              <a:picLocks noChangeAspect="1" noChangeArrowheads="1"/>
            </p:cNvPicPr>
            <p:nvPr/>
          </p:nvPicPr>
          <p:blipFill>
            <a:blip r:embed="rId7" cstate="screen">
              <a:grayscl/>
            </a:blip>
            <a:srcRect/>
            <a:stretch>
              <a:fillRect/>
            </a:stretch>
          </p:blipFill>
          <p:spPr bwMode="auto">
            <a:xfrm>
              <a:off x="3562351" y="2503472"/>
              <a:ext cx="2063751" cy="2063753"/>
            </a:xfrm>
            <a:prstGeom prst="rect">
              <a:avLst/>
            </a:prstGeom>
            <a:noFill/>
          </p:spPr>
        </p:pic>
        <p:pic>
          <p:nvPicPr>
            <p:cNvPr id="10" name="Picture 22" descr="1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933450" y="592115"/>
              <a:ext cx="3749676" cy="2901953"/>
            </a:xfrm>
            <a:prstGeom prst="rect">
              <a:avLst/>
            </a:prstGeom>
            <a:noFill/>
          </p:spPr>
        </p:pic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2267744" y="1741252"/>
              <a:ext cx="213391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rgbClr val="5E5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쇼핑몰 구조와</a:t>
              </a:r>
              <a:endParaRPr lang="en-US" altLang="ko-KR" sz="2400" b="1" dirty="0" smtClean="0">
                <a:solidFill>
                  <a:srgbClr val="5E5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ko-KR" altLang="en-US" sz="2400" b="1" dirty="0" smtClean="0">
                  <a:solidFill>
                    <a:srgbClr val="5E5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관리 제공</a:t>
              </a:r>
              <a:endParaRPr lang="en-US" altLang="ko-KR" sz="2400" b="1" dirty="0" smtClean="0">
                <a:solidFill>
                  <a:srgbClr val="5E5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12" name="Picture 25" descr="2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946150" y="2070080"/>
              <a:ext cx="3246438" cy="4133850"/>
            </a:xfrm>
            <a:prstGeom prst="rect">
              <a:avLst/>
            </a:prstGeom>
            <a:noFill/>
          </p:spPr>
        </p:pic>
        <p:sp>
          <p:nvSpPr>
            <p:cNvPr id="13" name="Text Box 26"/>
            <p:cNvSpPr txBox="1">
              <a:spLocks noChangeArrowheads="1"/>
            </p:cNvSpPr>
            <p:nvPr/>
          </p:nvSpPr>
          <p:spPr bwMode="auto">
            <a:xfrm>
              <a:off x="1572768" y="3822680"/>
              <a:ext cx="1898277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하나의 </a:t>
              </a:r>
              <a:r>
                <a:rPr lang="en-US" altLang="ko-KR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ID</a:t>
              </a:r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로</a:t>
              </a:r>
              <a:endParaRPr lang="en-US" altLang="ko-KR" sz="2400" b="1" dirty="0" smtClean="0">
                <a:solidFill>
                  <a:srgbClr val="744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결제 </a:t>
              </a:r>
              <a:r>
                <a:rPr lang="en-US" altLang="ko-KR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&amp; </a:t>
              </a:r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적립</a:t>
              </a:r>
              <a:endParaRPr lang="ko-KR" altLang="en-US" sz="2400" b="1" dirty="0">
                <a:solidFill>
                  <a:srgbClr val="744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14" name="Picture 28" descr="5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4298950" y="579418"/>
              <a:ext cx="3844925" cy="2900362"/>
            </a:xfrm>
            <a:prstGeom prst="rect">
              <a:avLst/>
            </a:prstGeom>
            <a:noFill/>
          </p:spPr>
        </p:pic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4445471" y="1731546"/>
              <a:ext cx="2790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채팅시스템과</a:t>
              </a:r>
              <a:endParaRPr lang="en-US" altLang="ko-KR" sz="2400" b="1" dirty="0" smtClean="0">
                <a:solidFill>
                  <a:srgbClr val="744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위시리스트 공유</a:t>
              </a:r>
              <a:endParaRPr lang="ko-KR" altLang="en-US" sz="2400" b="1" dirty="0">
                <a:solidFill>
                  <a:srgbClr val="744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16" name="Picture 31" descr="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5073650" y="2138365"/>
              <a:ext cx="3065463" cy="4178300"/>
            </a:xfrm>
            <a:prstGeom prst="rect">
              <a:avLst/>
            </a:prstGeom>
            <a:noFill/>
          </p:spPr>
        </p:pic>
        <p:sp>
          <p:nvSpPr>
            <p:cNvPr id="17" name="Text Box 32"/>
            <p:cNvSpPr txBox="1">
              <a:spLocks noChangeArrowheads="1"/>
            </p:cNvSpPr>
            <p:nvPr/>
          </p:nvSpPr>
          <p:spPr bwMode="auto">
            <a:xfrm>
              <a:off x="5665872" y="3819778"/>
              <a:ext cx="2544286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ko-KR" altLang="en-US" sz="2400" b="1" dirty="0" err="1" smtClean="0">
                  <a:solidFill>
                    <a:srgbClr val="72009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아바타</a:t>
              </a:r>
              <a:r>
                <a:rPr lang="ko-KR" altLang="en-US" sz="2400" b="1" dirty="0" smtClean="0">
                  <a:solidFill>
                    <a:srgbClr val="72009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기능을</a:t>
              </a:r>
              <a:endParaRPr lang="en-US" altLang="ko-KR" sz="2400" b="1" dirty="0" smtClean="0">
                <a:solidFill>
                  <a:srgbClr val="7200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ko-KR" altLang="en-US" sz="2400" b="1" dirty="0" smtClean="0">
                  <a:solidFill>
                    <a:srgbClr val="72009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이용한 상품 착용</a:t>
              </a:r>
              <a:endParaRPr lang="ko-KR" altLang="en-US" sz="2400" b="1" dirty="0">
                <a:solidFill>
                  <a:srgbClr val="7200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18" name="Picture 34" descr="3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657475" y="4295755"/>
              <a:ext cx="3875088" cy="1887538"/>
            </a:xfrm>
            <a:prstGeom prst="rect">
              <a:avLst/>
            </a:prstGeom>
            <a:noFill/>
          </p:spPr>
        </p:pic>
        <p:sp>
          <p:nvSpPr>
            <p:cNvPr id="19" name="Text Box 35"/>
            <p:cNvSpPr txBox="1">
              <a:spLocks noChangeArrowheads="1"/>
            </p:cNvSpPr>
            <p:nvPr/>
          </p:nvSpPr>
          <p:spPr bwMode="auto">
            <a:xfrm>
              <a:off x="3509924" y="4707402"/>
              <a:ext cx="2097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ko-KR" altLang="en-US" sz="2400" b="1" dirty="0" smtClean="0">
                  <a:solidFill>
                    <a:srgbClr val="004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상품순위와</a:t>
              </a:r>
              <a:endParaRPr lang="en-US" altLang="ko-KR" sz="2400" b="1" dirty="0" smtClean="0">
                <a:solidFill>
                  <a:srgbClr val="004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ko-KR" altLang="en-US" sz="2400" b="1" dirty="0" smtClean="0">
                  <a:solidFill>
                    <a:srgbClr val="004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신속한 정보검색</a:t>
              </a:r>
              <a:endParaRPr lang="ko-KR" altLang="en-US" sz="2400" b="1" dirty="0">
                <a:solidFill>
                  <a:srgbClr val="004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20" name="Picture 37" descr="6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562351" y="2503472"/>
              <a:ext cx="2063751" cy="2063753"/>
            </a:xfrm>
            <a:prstGeom prst="rect">
              <a:avLst/>
            </a:prstGeom>
            <a:noFill/>
          </p:spPr>
        </p:pic>
        <p:sp>
          <p:nvSpPr>
            <p:cNvPr id="21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3822701" y="3459165"/>
              <a:ext cx="1512888" cy="3984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9525">
                    <a:noFill/>
                    <a:round/>
                    <a:headEnd/>
                    <a:tailEnd/>
                  </a:ln>
                  <a:effectLst>
                    <a:outerShdw dist="35921" dir="2700000" algn="ctr" rotWithShape="0">
                      <a:srgbClr val="C0C0C0">
                        <a:alpha val="80000"/>
                      </a:srgbClr>
                    </a:outerShdw>
                  </a:effectLst>
                  <a:latin typeface="+mn-ea"/>
                </a:rPr>
                <a:t>요구 사항</a:t>
              </a:r>
              <a:endParaRPr lang="ko-KR" altLang="en-US" sz="3200" b="1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1_login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347864" y="2060848"/>
            <a:ext cx="1944216" cy="1944216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75856" y="1124744"/>
            <a:ext cx="2952328" cy="648072"/>
          </a:xfrm>
          <a:prstGeom prst="wedgeRoundRectCallout">
            <a:avLst>
              <a:gd name="adj1" fmla="val 1368"/>
              <a:gd name="adj2" fmla="val 101208"/>
              <a:gd name="adj3" fmla="val 16667"/>
            </a:avLst>
          </a:prstGeom>
          <a:solidFill>
            <a:srgbClr val="C0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solidFill>
                  <a:srgbClr val="FFFF00"/>
                </a:solidFill>
              </a:rPr>
              <a:t>통합된 </a:t>
            </a:r>
            <a:r>
              <a:rPr lang="en-US" altLang="ko-KR" sz="2400" b="1" spc="-150" smtClean="0">
                <a:solidFill>
                  <a:srgbClr val="FFFF00"/>
                </a:solidFill>
              </a:rPr>
              <a:t>ID</a:t>
            </a:r>
            <a:r>
              <a:rPr lang="ko-KR" altLang="en-US" sz="2400" b="1" spc="-300" smtClean="0"/>
              <a:t>를 이용</a:t>
            </a:r>
            <a:endParaRPr lang="ko-KR" altLang="en-US" sz="2400" b="1" spc="-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inputinfo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899592" y="2708920"/>
            <a:ext cx="1944216" cy="1944216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도넛 5"/>
          <p:cNvSpPr/>
          <p:nvPr/>
        </p:nvSpPr>
        <p:spPr>
          <a:xfrm>
            <a:off x="6084168" y="2204864"/>
            <a:ext cx="1944216" cy="1944216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259632" y="1844824"/>
            <a:ext cx="2952328" cy="648072"/>
          </a:xfrm>
          <a:prstGeom prst="wedgeRoundRectCallout">
            <a:avLst>
              <a:gd name="adj1" fmla="val 1368"/>
              <a:gd name="adj2" fmla="val 101208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solidFill>
                  <a:srgbClr val="FFFF00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신체 정보 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입력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220072" y="1052736"/>
            <a:ext cx="2952328" cy="648072"/>
          </a:xfrm>
          <a:prstGeom prst="wedgeRoundRectCallout">
            <a:avLst>
              <a:gd name="adj1" fmla="val -2925"/>
              <a:gd name="adj2" fmla="val 124957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자신의 </a:t>
            </a:r>
            <a:r>
              <a:rPr lang="ko-KR" altLang="en-US" sz="2400" b="1" spc="-300" smtClean="0">
                <a:solidFill>
                  <a:srgbClr val="99FF66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아바타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생성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3_main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683568" y="1556792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도넛 5"/>
          <p:cNvSpPr/>
          <p:nvPr/>
        </p:nvSpPr>
        <p:spPr>
          <a:xfrm>
            <a:off x="611560" y="3284984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도넛 6"/>
          <p:cNvSpPr/>
          <p:nvPr/>
        </p:nvSpPr>
        <p:spPr>
          <a:xfrm>
            <a:off x="4644008" y="1052736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55576" y="764704"/>
            <a:ext cx="2952328" cy="648072"/>
          </a:xfrm>
          <a:prstGeom prst="wedgeRoundRectCallout">
            <a:avLst>
              <a:gd name="adj1" fmla="val 1368"/>
              <a:gd name="adj2" fmla="val 122163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실시간 </a:t>
            </a:r>
            <a:r>
              <a:rPr lang="ko-KR" altLang="en-US" sz="20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소셜</a:t>
            </a:r>
            <a:r>
              <a:rPr lang="en-US" altLang="ko-KR" sz="20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(</a:t>
            </a:r>
            <a:r>
              <a:rPr lang="ko-KR" altLang="en-US" sz="20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채팅</a:t>
            </a:r>
            <a:r>
              <a:rPr lang="en-US" altLang="ko-KR" sz="20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)</a:t>
            </a:r>
            <a:r>
              <a:rPr lang="ko-KR" altLang="en-US" sz="20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서비스</a:t>
            </a:r>
            <a:endParaRPr lang="ko-KR" altLang="en-US" sz="2000" b="1" spc="-300">
              <a:solidFill>
                <a:srgbClr val="66FFFF"/>
              </a:solidFill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99592" y="5157192"/>
            <a:ext cx="2952328" cy="648072"/>
          </a:xfrm>
          <a:prstGeom prst="wedgeRoundRectCallout">
            <a:avLst>
              <a:gd name="adj1" fmla="val 448"/>
              <a:gd name="adj2" fmla="val -157234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solidFill>
                  <a:srgbClr val="66FF33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위시리스트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광고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88024" y="2924944"/>
            <a:ext cx="2952328" cy="648072"/>
          </a:xfrm>
          <a:prstGeom prst="wedgeRoundRectCallout">
            <a:avLst>
              <a:gd name="adj1" fmla="val 1062"/>
              <a:gd name="adj2" fmla="val -141868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solidFill>
                  <a:srgbClr val="FFFF00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쇼핑방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목록 표시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4_goshopping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sp>
        <p:nvSpPr>
          <p:cNvPr id="3" name="도넛 2"/>
          <p:cNvSpPr/>
          <p:nvPr/>
        </p:nvSpPr>
        <p:spPr>
          <a:xfrm>
            <a:off x="1331640" y="1052736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도넛 3"/>
          <p:cNvSpPr/>
          <p:nvPr/>
        </p:nvSpPr>
        <p:spPr>
          <a:xfrm>
            <a:off x="3203848" y="3356992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도넛 4"/>
          <p:cNvSpPr/>
          <p:nvPr/>
        </p:nvSpPr>
        <p:spPr>
          <a:xfrm>
            <a:off x="5796136" y="4077072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059832" y="908720"/>
            <a:ext cx="2952328" cy="648072"/>
          </a:xfrm>
          <a:prstGeom prst="wedgeRoundRectCallout">
            <a:avLst>
              <a:gd name="adj1" fmla="val -51683"/>
              <a:gd name="adj2" fmla="val 126354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개설한 </a:t>
            </a:r>
            <a:r>
              <a:rPr lang="ko-KR" altLang="en-US" sz="2400" b="1" spc="-300" smtClean="0">
                <a:solidFill>
                  <a:srgbClr val="99FF66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방의 정보</a:t>
            </a:r>
            <a:endParaRPr lang="ko-KR" altLang="en-US" sz="2400" b="1" spc="-300">
              <a:solidFill>
                <a:srgbClr val="99FF66"/>
              </a:solidFill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547664" y="5229200"/>
            <a:ext cx="2952328" cy="648072"/>
          </a:xfrm>
          <a:prstGeom prst="wedgeRoundRectCallout">
            <a:avLst>
              <a:gd name="adj1" fmla="val -165"/>
              <a:gd name="adj2" fmla="val -143264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여러명이 </a:t>
            </a:r>
            <a:r>
              <a:rPr lang="ko-KR" altLang="en-US" sz="23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동시채팅</a:t>
            </a:r>
            <a:r>
              <a:rPr lang="ko-KR" altLang="en-US" sz="23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가능</a:t>
            </a:r>
            <a:endParaRPr lang="ko-KR" altLang="en-US" sz="23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220072" y="2852936"/>
            <a:ext cx="2952328" cy="648072"/>
          </a:xfrm>
          <a:prstGeom prst="wedgeRoundRectCallout">
            <a:avLst>
              <a:gd name="adj1" fmla="val -2925"/>
              <a:gd name="adj2" fmla="val 124957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solidFill>
                  <a:srgbClr val="FFFF00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아바타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기능 지원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100274" y="643335"/>
            <a:ext cx="3583032" cy="76944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ONTENTS</a:t>
            </a:r>
            <a:endParaRPr lang="ko-KR" altLang="en-US" sz="4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Verdana" pitchFamily="34" charset="0"/>
              <a:ea typeface="HY견고딕" pitchFamily="18" charset="-127"/>
              <a:cs typeface="Verdana" pitchFamily="34" charset="0"/>
            </a:endParaRPr>
          </a:p>
        </p:txBody>
      </p:sp>
      <p:grpSp>
        <p:nvGrpSpPr>
          <p:cNvPr id="2" name="그룹 57"/>
          <p:cNvGrpSpPr/>
          <p:nvPr/>
        </p:nvGrpSpPr>
        <p:grpSpPr>
          <a:xfrm>
            <a:off x="1418923" y="1628800"/>
            <a:ext cx="2774818" cy="523220"/>
            <a:chOff x="1418923" y="1628800"/>
            <a:chExt cx="2774818" cy="523220"/>
          </a:xfrm>
        </p:grpSpPr>
        <p:sp>
          <p:nvSpPr>
            <p:cNvPr id="30" name="직사각형 29"/>
            <p:cNvSpPr/>
            <p:nvPr/>
          </p:nvSpPr>
          <p:spPr>
            <a:xfrm>
              <a:off x="1849830" y="1628800"/>
              <a:ext cx="2343911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Introduction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7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418923" y="1803686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58"/>
          <p:cNvGrpSpPr/>
          <p:nvPr/>
        </p:nvGrpSpPr>
        <p:grpSpPr>
          <a:xfrm>
            <a:off x="1187624" y="2415967"/>
            <a:ext cx="3335162" cy="523220"/>
            <a:chOff x="1107232" y="2875778"/>
            <a:chExt cx="3335162" cy="523220"/>
          </a:xfrm>
        </p:grpSpPr>
        <p:sp>
          <p:nvSpPr>
            <p:cNvPr id="31" name="직사각형 30"/>
            <p:cNvSpPr/>
            <p:nvPr/>
          </p:nvSpPr>
          <p:spPr>
            <a:xfrm>
              <a:off x="1505372" y="2875778"/>
              <a:ext cx="2937022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Current System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8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07232" y="3046565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그룹 59"/>
          <p:cNvGrpSpPr/>
          <p:nvPr/>
        </p:nvGrpSpPr>
        <p:grpSpPr>
          <a:xfrm>
            <a:off x="1073324" y="3203134"/>
            <a:ext cx="2202642" cy="523220"/>
            <a:chOff x="1073324" y="3547993"/>
            <a:chExt cx="2202642" cy="523220"/>
          </a:xfrm>
        </p:grpSpPr>
        <p:sp>
          <p:nvSpPr>
            <p:cNvPr id="32" name="직사각형 31"/>
            <p:cNvSpPr/>
            <p:nvPr/>
          </p:nvSpPr>
          <p:spPr>
            <a:xfrm>
              <a:off x="1448222" y="3547993"/>
              <a:ext cx="1827744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Overview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9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073324" y="3714681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그룹 60"/>
          <p:cNvGrpSpPr/>
          <p:nvPr/>
        </p:nvGrpSpPr>
        <p:grpSpPr>
          <a:xfrm>
            <a:off x="1115616" y="3990301"/>
            <a:ext cx="4973124" cy="523220"/>
            <a:chOff x="1147614" y="4220208"/>
            <a:chExt cx="4973124" cy="523220"/>
          </a:xfrm>
        </p:grpSpPr>
        <p:sp>
          <p:nvSpPr>
            <p:cNvPr id="33" name="직사각형 32"/>
            <p:cNvSpPr/>
            <p:nvPr/>
          </p:nvSpPr>
          <p:spPr>
            <a:xfrm>
              <a:off x="1505372" y="4220208"/>
              <a:ext cx="4615366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0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7614" y="4382797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그룹 61"/>
          <p:cNvGrpSpPr/>
          <p:nvPr/>
        </p:nvGrpSpPr>
        <p:grpSpPr>
          <a:xfrm>
            <a:off x="1300691" y="4777468"/>
            <a:ext cx="5581495" cy="523220"/>
            <a:chOff x="1300691" y="4892423"/>
            <a:chExt cx="5581495" cy="523220"/>
          </a:xfrm>
        </p:grpSpPr>
        <p:sp>
          <p:nvSpPr>
            <p:cNvPr id="34" name="직사각형 33"/>
            <p:cNvSpPr/>
            <p:nvPr/>
          </p:nvSpPr>
          <p:spPr>
            <a:xfrm>
              <a:off x="1667297" y="4892423"/>
              <a:ext cx="5214889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Nonfunctional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1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300691" y="5050913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그룹 62"/>
          <p:cNvGrpSpPr/>
          <p:nvPr/>
        </p:nvGrpSpPr>
        <p:grpSpPr>
          <a:xfrm>
            <a:off x="1585764" y="5564635"/>
            <a:ext cx="3243270" cy="523220"/>
            <a:chOff x="1585764" y="5564635"/>
            <a:chExt cx="3243270" cy="523220"/>
          </a:xfrm>
        </p:grpSpPr>
        <p:sp>
          <p:nvSpPr>
            <p:cNvPr id="35" name="직사각형 34"/>
            <p:cNvSpPr/>
            <p:nvPr/>
          </p:nvSpPr>
          <p:spPr>
            <a:xfrm>
              <a:off x="1932087" y="5564635"/>
              <a:ext cx="2896947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System models</a:t>
              </a:r>
              <a:endParaRPr lang="ko-KR" altLang="en-US" sz="2800" spc="-150" dirty="0" smtClean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2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585764" y="5719029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직사각형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1"/>
          <p:cNvGrpSpPr/>
          <p:nvPr/>
        </p:nvGrpSpPr>
        <p:grpSpPr>
          <a:xfrm>
            <a:off x="612000" y="2529000"/>
            <a:ext cx="7920000" cy="1800000"/>
            <a:chOff x="612000" y="2529000"/>
            <a:chExt cx="7920000" cy="1800000"/>
          </a:xfrm>
          <a:noFill/>
        </p:grpSpPr>
        <p:pic>
          <p:nvPicPr>
            <p:cNvPr id="23" name="Picture 14" descr="GEL Rounded Column MS blue"/>
            <p:cNvPicPr preferRelativeResize="0">
              <a:picLocks noChangeArrowheads="1"/>
            </p:cNvPicPr>
            <p:nvPr/>
          </p:nvPicPr>
          <p:blipFill>
            <a:blip r:embed="rId4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6200000" flipH="1">
              <a:off x="3672000" y="-531000"/>
              <a:ext cx="1800000" cy="7920000"/>
            </a:xfrm>
            <a:prstGeom prst="rect">
              <a:avLst/>
            </a:prstGeom>
            <a:grpFill/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24" name="직사각형 23"/>
            <p:cNvSpPr/>
            <p:nvPr/>
          </p:nvSpPr>
          <p:spPr>
            <a:xfrm>
              <a:off x="743916" y="2967335"/>
              <a:ext cx="7635424" cy="92333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V.</a:t>
              </a:r>
              <a:r>
                <a:rPr lang="ko-KR" altLang="en-US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  <a:cs typeface="Tahoma"/>
                </a:rPr>
                <a:t>  </a:t>
              </a:r>
              <a:r>
                <a:rPr lang="en-US" altLang="ko-KR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  <a:cs typeface="Tahoma"/>
                </a:rPr>
                <a:t>Non</a:t>
              </a:r>
              <a:r>
                <a:rPr lang="en-US" altLang="ko-KR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functional </a:t>
              </a:r>
              <a:r>
                <a:rPr lang="en-US" altLang="ko-KR" sz="5400" b="1" cap="none" spc="0" dirty="0" err="1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Rq</a:t>
              </a:r>
              <a:r>
                <a:rPr lang="en-US" altLang="ko-KR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.</a:t>
              </a:r>
              <a:endParaRPr lang="en-US" altLang="ko-KR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Nonfunctional Requirement</a:t>
            </a:r>
            <a:endParaRPr lang="ko-KR" altLang="en-US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17488" y="1536849"/>
            <a:ext cx="8718550" cy="4916487"/>
            <a:chOff x="217488" y="1392238"/>
            <a:chExt cx="8718550" cy="4916487"/>
          </a:xfrm>
        </p:grpSpPr>
        <p:grpSp>
          <p:nvGrpSpPr>
            <p:cNvPr id="4" name="Group 64"/>
            <p:cNvGrpSpPr>
              <a:grpSpLocks/>
            </p:cNvGrpSpPr>
            <p:nvPr/>
          </p:nvGrpSpPr>
          <p:grpSpPr bwMode="auto">
            <a:xfrm>
              <a:off x="217488" y="1393825"/>
              <a:ext cx="4321175" cy="2466975"/>
              <a:chOff x="137" y="878"/>
              <a:chExt cx="2722" cy="1554"/>
            </a:xfrm>
          </p:grpSpPr>
          <p:grpSp>
            <p:nvGrpSpPr>
              <p:cNvPr id="52" name="Group 18"/>
              <p:cNvGrpSpPr>
                <a:grpSpLocks/>
              </p:cNvGrpSpPr>
              <p:nvPr/>
            </p:nvGrpSpPr>
            <p:grpSpPr bwMode="auto">
              <a:xfrm>
                <a:off x="137" y="878"/>
                <a:ext cx="2722" cy="1554"/>
                <a:chOff x="340" y="878"/>
                <a:chExt cx="2568" cy="1554"/>
              </a:xfrm>
            </p:grpSpPr>
            <p:sp>
              <p:nvSpPr>
                <p:cNvPr id="55" name="AutoShape 19"/>
                <p:cNvSpPr>
                  <a:spLocks noChangeArrowheads="1"/>
                </p:cNvSpPr>
                <p:nvPr/>
              </p:nvSpPr>
              <p:spPr bwMode="auto">
                <a:xfrm>
                  <a:off x="396" y="920"/>
                  <a:ext cx="2432" cy="1417"/>
                </a:xfrm>
                <a:prstGeom prst="roundRect">
                  <a:avLst>
                    <a:gd name="adj" fmla="val 7023"/>
                  </a:avLst>
                </a:prstGeom>
                <a:gradFill rotWithShape="1">
                  <a:gsLst>
                    <a:gs pos="0">
                      <a:srgbClr val="5089B1"/>
                    </a:gs>
                    <a:gs pos="100000">
                      <a:srgbClr val="0A6189"/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AutoShape 20"/>
                <p:cNvSpPr>
                  <a:spLocks noChangeArrowheads="1"/>
                </p:cNvSpPr>
                <p:nvPr/>
              </p:nvSpPr>
              <p:spPr bwMode="auto">
                <a:xfrm>
                  <a:off x="436" y="957"/>
                  <a:ext cx="2353" cy="1359"/>
                </a:xfrm>
                <a:prstGeom prst="roundRect">
                  <a:avLst>
                    <a:gd name="adj" fmla="val 6222"/>
                  </a:avLst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0099FF">
                        <a:alpha val="2700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AutoShape 21"/>
                <p:cNvSpPr>
                  <a:spLocks noChangeArrowheads="1"/>
                </p:cNvSpPr>
                <p:nvPr/>
              </p:nvSpPr>
              <p:spPr bwMode="auto">
                <a:xfrm>
                  <a:off x="442" y="2149"/>
                  <a:ext cx="2337" cy="15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0"/>
                      </a:srgbClr>
                    </a:gs>
                    <a:gs pos="100000">
                      <a:srgbClr val="FFFFFF">
                        <a:alpha val="1700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58" name="Picture 22" descr="shadow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40" y="878"/>
                  <a:ext cx="2568" cy="1554"/>
                </a:xfrm>
                <a:prstGeom prst="rect">
                  <a:avLst/>
                </a:prstGeom>
                <a:noFill/>
              </p:spPr>
            </p:pic>
            <p:sp>
              <p:nvSpPr>
                <p:cNvPr id="59" name="AutoShape 23"/>
                <p:cNvSpPr>
                  <a:spLocks noChangeArrowheads="1"/>
                </p:cNvSpPr>
                <p:nvPr/>
              </p:nvSpPr>
              <p:spPr bwMode="auto">
                <a:xfrm>
                  <a:off x="434" y="939"/>
                  <a:ext cx="2352" cy="13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FFFFF">
                        <a:alpha val="62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pic>
            <p:nvPicPr>
              <p:cNvPr id="53" name="Picture 32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297" y="1576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  <p:pic>
            <p:nvPicPr>
              <p:cNvPr id="54" name="Picture 33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297" y="1817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</p:grpSp>
        <p:grpSp>
          <p:nvGrpSpPr>
            <p:cNvPr id="5" name="Group 66"/>
            <p:cNvGrpSpPr>
              <a:grpSpLocks/>
            </p:cNvGrpSpPr>
            <p:nvPr/>
          </p:nvGrpSpPr>
          <p:grpSpPr bwMode="auto">
            <a:xfrm>
              <a:off x="4622800" y="3841750"/>
              <a:ext cx="4313238" cy="2466975"/>
              <a:chOff x="2912" y="2420"/>
              <a:chExt cx="2717" cy="1554"/>
            </a:xfrm>
          </p:grpSpPr>
          <p:grpSp>
            <p:nvGrpSpPr>
              <p:cNvPr id="43" name="Group 4"/>
              <p:cNvGrpSpPr>
                <a:grpSpLocks/>
              </p:cNvGrpSpPr>
              <p:nvPr/>
            </p:nvGrpSpPr>
            <p:grpSpPr bwMode="auto">
              <a:xfrm>
                <a:off x="2912" y="2420"/>
                <a:ext cx="2717" cy="1554"/>
                <a:chOff x="2885" y="2420"/>
                <a:chExt cx="2568" cy="1554"/>
              </a:xfrm>
            </p:grpSpPr>
            <p:grpSp>
              <p:nvGrpSpPr>
                <p:cNvPr id="46" name="Group 5"/>
                <p:cNvGrpSpPr>
                  <a:grpSpLocks/>
                </p:cNvGrpSpPr>
                <p:nvPr/>
              </p:nvGrpSpPr>
              <p:grpSpPr bwMode="auto">
                <a:xfrm>
                  <a:off x="2947" y="2469"/>
                  <a:ext cx="2432" cy="1416"/>
                  <a:chOff x="3007" y="2458"/>
                  <a:chExt cx="2432" cy="1489"/>
                </a:xfrm>
              </p:grpSpPr>
              <p:sp>
                <p:nvSpPr>
                  <p:cNvPr id="48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3007" y="2458"/>
                    <a:ext cx="2432" cy="1489"/>
                  </a:xfrm>
                  <a:prstGeom prst="roundRect">
                    <a:avLst>
                      <a:gd name="adj" fmla="val 7023"/>
                    </a:avLst>
                  </a:prstGeom>
                  <a:gradFill rotWithShape="1">
                    <a:gsLst>
                      <a:gs pos="0">
                        <a:srgbClr val="5089B1"/>
                      </a:gs>
                      <a:gs pos="100000">
                        <a:srgbClr val="0A6189"/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AutoShape 7"/>
                  <p:cNvSpPr>
                    <a:spLocks noChangeArrowheads="1"/>
                  </p:cNvSpPr>
                  <p:nvPr/>
                </p:nvSpPr>
                <p:spPr bwMode="auto">
                  <a:xfrm>
                    <a:off x="3047" y="2496"/>
                    <a:ext cx="2353" cy="1428"/>
                  </a:xfrm>
                  <a:prstGeom prst="roundRect">
                    <a:avLst>
                      <a:gd name="adj" fmla="val 6222"/>
                    </a:avLst>
                  </a:prstGeom>
                  <a:gradFill rotWithShape="1">
                    <a:gsLst>
                      <a:gs pos="0">
                        <a:srgbClr val="FFFFFF">
                          <a:alpha val="0"/>
                        </a:srgbClr>
                      </a:gs>
                      <a:gs pos="100000">
                        <a:srgbClr val="0099FF">
                          <a:alpha val="2700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AutoShape 8"/>
                  <p:cNvSpPr>
                    <a:spLocks noChangeArrowheads="1"/>
                  </p:cNvSpPr>
                  <p:nvPr/>
                </p:nvSpPr>
                <p:spPr bwMode="auto">
                  <a:xfrm>
                    <a:off x="3053" y="3747"/>
                    <a:ext cx="2337" cy="165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FFFFFF">
                          <a:alpha val="1700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AutoShape 9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476"/>
                    <a:ext cx="2352" cy="14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FFFFFF">
                          <a:alpha val="62000"/>
                        </a:srgbClr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  <p:pic>
              <p:nvPicPr>
                <p:cNvPr id="47" name="Picture 10" descr="shadow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885" y="2420"/>
                  <a:ext cx="2568" cy="1554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44" name="Picture 38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5350" y="2942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  <p:pic>
            <p:nvPicPr>
              <p:cNvPr id="45" name="Picture 39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5350" y="3163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</p:grpSp>
        <p:grpSp>
          <p:nvGrpSpPr>
            <p:cNvPr id="6" name="Group 65"/>
            <p:cNvGrpSpPr>
              <a:grpSpLocks/>
            </p:cNvGrpSpPr>
            <p:nvPr/>
          </p:nvGrpSpPr>
          <p:grpSpPr bwMode="auto">
            <a:xfrm>
              <a:off x="4614863" y="1392238"/>
              <a:ext cx="4313237" cy="2466975"/>
              <a:chOff x="2907" y="877"/>
              <a:chExt cx="2717" cy="1554"/>
            </a:xfrm>
          </p:grpSpPr>
          <p:grpSp>
            <p:nvGrpSpPr>
              <p:cNvPr id="34" name="Group 25"/>
              <p:cNvGrpSpPr>
                <a:grpSpLocks/>
              </p:cNvGrpSpPr>
              <p:nvPr/>
            </p:nvGrpSpPr>
            <p:grpSpPr bwMode="auto">
              <a:xfrm>
                <a:off x="2907" y="877"/>
                <a:ext cx="2717" cy="1554"/>
                <a:chOff x="2880" y="877"/>
                <a:chExt cx="2568" cy="1554"/>
              </a:xfrm>
            </p:grpSpPr>
            <p:grpSp>
              <p:nvGrpSpPr>
                <p:cNvPr id="37" name="Group 26"/>
                <p:cNvGrpSpPr>
                  <a:grpSpLocks/>
                </p:cNvGrpSpPr>
                <p:nvPr/>
              </p:nvGrpSpPr>
              <p:grpSpPr bwMode="auto">
                <a:xfrm>
                  <a:off x="2942" y="919"/>
                  <a:ext cx="2432" cy="1417"/>
                  <a:chOff x="3007" y="2458"/>
                  <a:chExt cx="2432" cy="1489"/>
                </a:xfrm>
              </p:grpSpPr>
              <p:sp>
                <p:nvSpPr>
                  <p:cNvPr id="39" name="AutoShape 27"/>
                  <p:cNvSpPr>
                    <a:spLocks noChangeArrowheads="1"/>
                  </p:cNvSpPr>
                  <p:nvPr/>
                </p:nvSpPr>
                <p:spPr bwMode="auto">
                  <a:xfrm>
                    <a:off x="3007" y="2458"/>
                    <a:ext cx="2432" cy="1489"/>
                  </a:xfrm>
                  <a:prstGeom prst="roundRect">
                    <a:avLst>
                      <a:gd name="adj" fmla="val 7023"/>
                    </a:avLst>
                  </a:prstGeom>
                  <a:gradFill rotWithShape="1">
                    <a:gsLst>
                      <a:gs pos="0">
                        <a:srgbClr val="5089B1"/>
                      </a:gs>
                      <a:gs pos="100000">
                        <a:srgbClr val="0A6189"/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AutoShape 28"/>
                  <p:cNvSpPr>
                    <a:spLocks noChangeArrowheads="1"/>
                  </p:cNvSpPr>
                  <p:nvPr/>
                </p:nvSpPr>
                <p:spPr bwMode="auto">
                  <a:xfrm>
                    <a:off x="3047" y="2496"/>
                    <a:ext cx="2353" cy="1428"/>
                  </a:xfrm>
                  <a:prstGeom prst="roundRect">
                    <a:avLst>
                      <a:gd name="adj" fmla="val 6222"/>
                    </a:avLst>
                  </a:prstGeom>
                  <a:gradFill rotWithShape="1">
                    <a:gsLst>
                      <a:gs pos="0">
                        <a:srgbClr val="FFFFFF">
                          <a:alpha val="0"/>
                        </a:srgbClr>
                      </a:gs>
                      <a:gs pos="100000">
                        <a:srgbClr val="0099FF">
                          <a:alpha val="2700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1" name="AutoShape 29"/>
                  <p:cNvSpPr>
                    <a:spLocks noChangeArrowheads="1"/>
                  </p:cNvSpPr>
                  <p:nvPr/>
                </p:nvSpPr>
                <p:spPr bwMode="auto">
                  <a:xfrm>
                    <a:off x="3053" y="3747"/>
                    <a:ext cx="2337" cy="165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FFFFFF">
                          <a:alpha val="1700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2" name="AutoShape 30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477"/>
                    <a:ext cx="2352" cy="14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FFFFFF">
                          <a:alpha val="62000"/>
                        </a:srgbClr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  <p:pic>
              <p:nvPicPr>
                <p:cNvPr id="38" name="Picture 31" descr="shadow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880" y="877"/>
                  <a:ext cx="2568" cy="1554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35" name="Picture 35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5351" y="1557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  <p:pic>
            <p:nvPicPr>
              <p:cNvPr id="36" name="Picture 36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5351" y="1790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</p:grpSp>
        <p:grpSp>
          <p:nvGrpSpPr>
            <p:cNvPr id="7" name="Group 76"/>
            <p:cNvGrpSpPr>
              <a:grpSpLocks/>
            </p:cNvGrpSpPr>
            <p:nvPr/>
          </p:nvGrpSpPr>
          <p:grpSpPr bwMode="auto">
            <a:xfrm>
              <a:off x="217488" y="3841750"/>
              <a:ext cx="4321175" cy="2466975"/>
              <a:chOff x="137" y="2420"/>
              <a:chExt cx="2722" cy="1554"/>
            </a:xfrm>
          </p:grpSpPr>
          <p:grpSp>
            <p:nvGrpSpPr>
              <p:cNvPr id="25" name="Group 12"/>
              <p:cNvGrpSpPr>
                <a:grpSpLocks/>
              </p:cNvGrpSpPr>
              <p:nvPr/>
            </p:nvGrpSpPr>
            <p:grpSpPr bwMode="auto">
              <a:xfrm>
                <a:off x="196" y="2469"/>
                <a:ext cx="2578" cy="1416"/>
                <a:chOff x="3007" y="2458"/>
                <a:chExt cx="2432" cy="1489"/>
              </a:xfrm>
            </p:grpSpPr>
            <p:sp>
              <p:nvSpPr>
                <p:cNvPr id="30" name="AutoShape 13"/>
                <p:cNvSpPr>
                  <a:spLocks noChangeArrowheads="1"/>
                </p:cNvSpPr>
                <p:nvPr/>
              </p:nvSpPr>
              <p:spPr bwMode="auto">
                <a:xfrm>
                  <a:off x="3007" y="2458"/>
                  <a:ext cx="2432" cy="1489"/>
                </a:xfrm>
                <a:prstGeom prst="roundRect">
                  <a:avLst>
                    <a:gd name="adj" fmla="val 7023"/>
                  </a:avLst>
                </a:prstGeom>
                <a:gradFill rotWithShape="1">
                  <a:gsLst>
                    <a:gs pos="0">
                      <a:srgbClr val="5089B1"/>
                    </a:gs>
                    <a:gs pos="100000">
                      <a:srgbClr val="0A6189"/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AutoShape 14"/>
                <p:cNvSpPr>
                  <a:spLocks noChangeArrowheads="1"/>
                </p:cNvSpPr>
                <p:nvPr/>
              </p:nvSpPr>
              <p:spPr bwMode="auto">
                <a:xfrm>
                  <a:off x="3047" y="2496"/>
                  <a:ext cx="2353" cy="1428"/>
                </a:xfrm>
                <a:prstGeom prst="roundRect">
                  <a:avLst>
                    <a:gd name="adj" fmla="val 6222"/>
                  </a:avLst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0099FF">
                        <a:alpha val="2700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AutoShape 15"/>
                <p:cNvSpPr>
                  <a:spLocks noChangeArrowheads="1"/>
                </p:cNvSpPr>
                <p:nvPr/>
              </p:nvSpPr>
              <p:spPr bwMode="auto">
                <a:xfrm>
                  <a:off x="3053" y="3747"/>
                  <a:ext cx="2337" cy="16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0"/>
                      </a:srgbClr>
                    </a:gs>
                    <a:gs pos="100000">
                      <a:srgbClr val="FFFFFF">
                        <a:alpha val="1700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AutoShape 16"/>
                <p:cNvSpPr>
                  <a:spLocks noChangeArrowheads="1"/>
                </p:cNvSpPr>
                <p:nvPr/>
              </p:nvSpPr>
              <p:spPr bwMode="auto">
                <a:xfrm>
                  <a:off x="3045" y="2476"/>
                  <a:ext cx="2352" cy="1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FFFFF">
                        <a:alpha val="62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Group 67"/>
              <p:cNvGrpSpPr>
                <a:grpSpLocks/>
              </p:cNvGrpSpPr>
              <p:nvPr/>
            </p:nvGrpSpPr>
            <p:grpSpPr bwMode="auto">
              <a:xfrm>
                <a:off x="137" y="2420"/>
                <a:ext cx="2722" cy="1554"/>
                <a:chOff x="137" y="2420"/>
                <a:chExt cx="2722" cy="1554"/>
              </a:xfrm>
            </p:grpSpPr>
            <p:pic>
              <p:nvPicPr>
                <p:cNvPr id="27" name="Picture 17" descr="shadow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37" y="2420"/>
                  <a:ext cx="2722" cy="1554"/>
                </a:xfrm>
                <a:prstGeom prst="rect">
                  <a:avLst/>
                </a:prstGeom>
                <a:noFill/>
              </p:spPr>
            </p:pic>
            <p:pic>
              <p:nvPicPr>
                <p:cNvPr id="28" name="Picture 40" descr="bullet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12000"/>
                </a:blip>
                <a:srcRect/>
                <a:stretch>
                  <a:fillRect/>
                </a:stretch>
              </p:blipFill>
              <p:spPr bwMode="auto">
                <a:xfrm>
                  <a:off x="297" y="2942"/>
                  <a:ext cx="84" cy="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000066"/>
                  </a:outerShdw>
                </a:effectLst>
              </p:spPr>
            </p:pic>
            <p:pic>
              <p:nvPicPr>
                <p:cNvPr id="29" name="Picture 41" descr="bullet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12000"/>
                </a:blip>
                <a:srcRect/>
                <a:stretch>
                  <a:fillRect/>
                </a:stretch>
              </p:blipFill>
              <p:spPr bwMode="auto">
                <a:xfrm>
                  <a:off x="297" y="3163"/>
                  <a:ext cx="84" cy="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000066"/>
                  </a:outerShdw>
                </a:effectLst>
              </p:spPr>
            </p:pic>
          </p:grpSp>
        </p:grpSp>
        <p:sp>
          <p:nvSpPr>
            <p:cNvPr id="8" name="WordArt 34" descr="46&quot;, 54&quot;"/>
            <p:cNvSpPr>
              <a:spLocks noChangeArrowheads="1" noChangeShapeType="1" noTextEdit="1"/>
            </p:cNvSpPr>
            <p:nvPr/>
          </p:nvSpPr>
          <p:spPr bwMode="auto">
            <a:xfrm>
              <a:off x="471488" y="1778000"/>
              <a:ext cx="3048000" cy="32702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100000"/>
                </a:avLst>
              </a:prstTxWarp>
            </a:bodyPr>
            <a:lstStyle/>
            <a:p>
              <a:pPr algn="ctr"/>
              <a:r>
                <a:rPr lang="en-US" altLang="ko-KR" kern="10" spc="-90" dirty="0" smtClean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CFF66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292929">
                        <a:alpha val="14999"/>
                      </a:srgbClr>
                    </a:outerShdw>
                  </a:effectLst>
                  <a:latin typeface="HY헤드라인M"/>
                  <a:ea typeface="HY헤드라인M"/>
                </a:rPr>
                <a:t>USABILITY</a:t>
              </a:r>
              <a:endParaRPr lang="ko-KR" altLang="en-US" sz="1800" kern="10" spc="-90" dirty="0">
                <a:ln w="15240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CCFF66"/>
                    </a:gs>
                    <a:gs pos="100000">
                      <a:srgbClr val="99CC00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292929">
                      <a:alpha val="14999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9" name="WordArt 37" descr="46&quot;, 54&quot;"/>
            <p:cNvSpPr>
              <a:spLocks noChangeArrowheads="1" noChangeShapeType="1" noTextEdit="1"/>
            </p:cNvSpPr>
            <p:nvPr/>
          </p:nvSpPr>
          <p:spPr bwMode="auto">
            <a:xfrm>
              <a:off x="5195888" y="1760538"/>
              <a:ext cx="3417887" cy="31432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100000"/>
                </a:avLst>
              </a:prstTxWarp>
            </a:bodyPr>
            <a:lstStyle/>
            <a:p>
              <a:pPr algn="ctr"/>
              <a:r>
                <a:rPr lang="en-US" altLang="ko-KR" sz="1800" kern="10" spc="-90" dirty="0" smtClean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CFF66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292929">
                        <a:alpha val="14999"/>
                      </a:srgbClr>
                    </a:outerShdw>
                  </a:effectLst>
                  <a:latin typeface="HY헤드라인M"/>
                  <a:ea typeface="HY헤드라인M"/>
                </a:rPr>
                <a:t>RELIABILITY</a:t>
              </a:r>
              <a:endParaRPr lang="ko-KR" altLang="en-US" sz="1800" kern="10" spc="-90" dirty="0">
                <a:ln w="15240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CCFF66"/>
                    </a:gs>
                    <a:gs pos="100000">
                      <a:srgbClr val="99CC00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292929">
                      <a:alpha val="14999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10" name="Oval 43"/>
            <p:cNvSpPr>
              <a:spLocks noChangeArrowheads="1"/>
            </p:cNvSpPr>
            <p:nvPr/>
          </p:nvSpPr>
          <p:spPr bwMode="auto">
            <a:xfrm>
              <a:off x="2752725" y="2060575"/>
              <a:ext cx="3619500" cy="3457575"/>
            </a:xfrm>
            <a:prstGeom prst="ellipse">
              <a:avLst/>
            </a:prstGeom>
            <a:solidFill>
              <a:srgbClr val="A5DEFB">
                <a:alpha val="9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Oval 44"/>
            <p:cNvSpPr>
              <a:spLocks noChangeArrowheads="1"/>
            </p:cNvSpPr>
            <p:nvPr/>
          </p:nvSpPr>
          <p:spPr bwMode="auto">
            <a:xfrm>
              <a:off x="3336925" y="2563813"/>
              <a:ext cx="2451100" cy="2451100"/>
            </a:xfrm>
            <a:prstGeom prst="ellipse">
              <a:avLst/>
            </a:prstGeom>
            <a:solidFill>
              <a:srgbClr val="A5DEFB">
                <a:alpha val="28999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2" name="Group 63"/>
            <p:cNvGrpSpPr>
              <a:grpSpLocks/>
            </p:cNvGrpSpPr>
            <p:nvPr/>
          </p:nvGrpSpPr>
          <p:grpSpPr bwMode="auto">
            <a:xfrm>
              <a:off x="3563938" y="2852738"/>
              <a:ext cx="2003425" cy="1974850"/>
              <a:chOff x="2245" y="1797"/>
              <a:chExt cx="1262" cy="1244"/>
            </a:xfrm>
          </p:grpSpPr>
          <p:pic>
            <p:nvPicPr>
              <p:cNvPr id="23" name="Picture 60" descr="2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245" y="1797"/>
                <a:ext cx="1262" cy="1244"/>
              </a:xfrm>
              <a:prstGeom prst="rect">
                <a:avLst/>
              </a:prstGeom>
              <a:noFill/>
            </p:spPr>
          </p:pic>
          <p:sp>
            <p:nvSpPr>
              <p:cNvPr id="24" name="WordArt 61" descr="46&quot;, 54&quot;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17" y="2205"/>
                <a:ext cx="726" cy="408"/>
              </a:xfrm>
              <a:prstGeom prst="rect">
                <a:avLst/>
              </a:prstGeom>
            </p:spPr>
            <p:txBody>
              <a:bodyPr wrap="none" fromWordArt="1">
                <a:prstTxWarp prst="textCascadeUp">
                  <a:avLst>
                    <a:gd name="adj" fmla="val 100000"/>
                  </a:avLst>
                </a:prstTxWarp>
                <a:scene3d>
                  <a:camera prst="orthographicFront"/>
                  <a:lightRig rig="threePt" dir="t"/>
                </a:scene3d>
                <a:sp3d extrusionH="57150">
                  <a:bevelT w="57150" h="38100" prst="artDeco"/>
                </a:sp3d>
              </a:bodyPr>
              <a:lstStyle/>
              <a:p>
                <a:pPr algn="ctr"/>
                <a:r>
                  <a:rPr lang="en-US" altLang="ko-KR" sz="2400" b="1" kern="10" dirty="0" smtClean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  <a:latin typeface="HY헤드라인M"/>
                    <a:ea typeface="HY헤드라인M"/>
                  </a:rPr>
                  <a:t>USER</a:t>
                </a:r>
                <a:endParaRPr lang="ko-KR" altLang="en-US" sz="2400" b="1" kern="10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latin typeface="HY헤드라인M"/>
                  <a:ea typeface="HY헤드라인M"/>
                </a:endParaRPr>
              </a:p>
            </p:txBody>
          </p:sp>
        </p:grpSp>
        <p:sp>
          <p:nvSpPr>
            <p:cNvPr id="13" name="WordArt 53" descr="46&quot;, 54&quot;"/>
            <p:cNvSpPr>
              <a:spLocks noChangeArrowheads="1" noChangeShapeType="1" noTextEdit="1"/>
            </p:cNvSpPr>
            <p:nvPr/>
          </p:nvSpPr>
          <p:spPr bwMode="auto">
            <a:xfrm>
              <a:off x="5283200" y="5519738"/>
              <a:ext cx="3330575" cy="31432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100000"/>
                </a:avLst>
              </a:prstTxWarp>
            </a:bodyPr>
            <a:lstStyle/>
            <a:p>
              <a:pPr algn="ctr"/>
              <a:r>
                <a:rPr lang="en-US" altLang="ko-KR" sz="1800" kern="10" spc="-90" dirty="0" smtClean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CFF66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292929">
                        <a:alpha val="14999"/>
                      </a:srgbClr>
                    </a:outerShdw>
                  </a:effectLst>
                  <a:latin typeface="HY헤드라인M"/>
                  <a:ea typeface="HY헤드라인M"/>
                </a:rPr>
                <a:t>SUPPORTABILITY</a:t>
              </a:r>
              <a:endParaRPr lang="ko-KR" altLang="en-US" sz="1800" kern="10" spc="-90" dirty="0">
                <a:ln w="15240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CCFF66"/>
                    </a:gs>
                    <a:gs pos="100000">
                      <a:srgbClr val="99CC00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292929">
                      <a:alpha val="14999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14" name="Text Box 68"/>
            <p:cNvSpPr txBox="1">
              <a:spLocks noChangeArrowheads="1"/>
            </p:cNvSpPr>
            <p:nvPr/>
          </p:nvSpPr>
          <p:spPr bwMode="auto">
            <a:xfrm>
              <a:off x="649288" y="2420888"/>
              <a:ext cx="1800225" cy="287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/>
            <a:lstStyle/>
            <a:p>
              <a:pPr marL="457200" indent="-457200">
                <a:spcBef>
                  <a:spcPct val="50000"/>
                </a:spcBef>
              </a:pP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친숙하고 단순한 인터페이스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Text Box 69"/>
            <p:cNvSpPr txBox="1">
              <a:spLocks noChangeArrowheads="1"/>
            </p:cNvSpPr>
            <p:nvPr/>
          </p:nvSpPr>
          <p:spPr bwMode="auto">
            <a:xfrm>
              <a:off x="649288" y="2780928"/>
              <a:ext cx="1800225" cy="2873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/>
            <a:lstStyle/>
            <a:p>
              <a:pPr marL="457200" indent="-457200">
                <a:spcBef>
                  <a:spcPct val="50000"/>
                </a:spcBef>
              </a:pP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간단한 설치로 이용 가능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Text Box 70"/>
            <p:cNvSpPr txBox="1">
              <a:spLocks noChangeArrowheads="1"/>
            </p:cNvSpPr>
            <p:nvPr/>
          </p:nvSpPr>
          <p:spPr bwMode="auto">
            <a:xfrm>
              <a:off x="6634163" y="2421583"/>
              <a:ext cx="1800225" cy="2873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/>
            <a:lstStyle/>
            <a:p>
              <a:pPr marL="457200" indent="-457200" algn="r">
                <a:spcBef>
                  <a:spcPct val="50000"/>
                </a:spcBef>
              </a:pP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회원 정보에 대한 철저한 보안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Text Box 71"/>
            <p:cNvSpPr txBox="1">
              <a:spLocks noChangeArrowheads="1"/>
            </p:cNvSpPr>
            <p:nvPr/>
          </p:nvSpPr>
          <p:spPr bwMode="auto">
            <a:xfrm>
              <a:off x="6634163" y="4581822"/>
              <a:ext cx="1800225" cy="287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/>
            <a:lstStyle/>
            <a:p>
              <a:pPr marL="457200" indent="-457200" algn="r">
                <a:spcBef>
                  <a:spcPct val="50000"/>
                </a:spcBef>
              </a:pPr>
              <a:r>
                <a:rPr lang="en-US" altLang="ko-KR" sz="19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SNS</a:t>
              </a:r>
              <a:r>
                <a:rPr lang="ko-KR" altLang="en-US" sz="19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와 외국어 서비스 </a:t>
              </a:r>
              <a:r>
                <a:rPr lang="ko-KR" altLang="en-US" sz="19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제공</a:t>
              </a:r>
              <a:endParaRPr lang="ko-KR" altLang="en-US" sz="19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Text Box 72"/>
            <p:cNvSpPr txBox="1">
              <a:spLocks noChangeArrowheads="1"/>
            </p:cNvSpPr>
            <p:nvPr/>
          </p:nvSpPr>
          <p:spPr bwMode="auto">
            <a:xfrm>
              <a:off x="6634163" y="4941168"/>
              <a:ext cx="1800225" cy="287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/>
            <a:lstStyle/>
            <a:p>
              <a:pPr marL="457200" indent="-457200" algn="r">
                <a:spcBef>
                  <a:spcPct val="50000"/>
                </a:spcBef>
              </a:pPr>
              <a:r>
                <a:rPr lang="ko-KR" altLang="en-US" sz="19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윈도우와 유닉스 환경에서 작동</a:t>
              </a:r>
              <a:endParaRPr lang="ko-KR" altLang="en-US" sz="19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Text Box 73"/>
            <p:cNvSpPr txBox="1">
              <a:spLocks noChangeArrowheads="1"/>
            </p:cNvSpPr>
            <p:nvPr/>
          </p:nvSpPr>
          <p:spPr bwMode="auto">
            <a:xfrm>
              <a:off x="649288" y="4941168"/>
              <a:ext cx="1800225" cy="287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/>
            <a:lstStyle/>
            <a:p>
              <a:pPr marL="457200" indent="-457200">
                <a:spcBef>
                  <a:spcPct val="50000"/>
                </a:spcBef>
              </a:pPr>
              <a:r>
                <a:rPr lang="ko-KR" altLang="en-US" sz="1900" b="0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Wingdings 2" pitchFamily="18" charset="2"/>
                </a:rPr>
                <a:t>수십만명의</a:t>
              </a: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Wingdings 2" pitchFamily="18" charset="2"/>
                </a:rPr>
                <a:t> </a:t>
              </a:r>
              <a:r>
                <a:rPr lang="ko-KR" altLang="en-US" sz="1900" b="0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Wingdings 2" pitchFamily="18" charset="2"/>
                </a:rPr>
                <a:t>동시접속자</a:t>
              </a: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Wingdings 2" pitchFamily="18" charset="2"/>
                </a:rPr>
                <a:t> 지원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 2" pitchFamily="18" charset="2"/>
              </a:endParaRPr>
            </a:p>
          </p:txBody>
        </p:sp>
        <p:sp>
          <p:nvSpPr>
            <p:cNvPr id="20" name="Text Box 74"/>
            <p:cNvSpPr txBox="1">
              <a:spLocks noChangeArrowheads="1"/>
            </p:cNvSpPr>
            <p:nvPr/>
          </p:nvSpPr>
          <p:spPr bwMode="auto">
            <a:xfrm>
              <a:off x="6634163" y="2781623"/>
              <a:ext cx="1800225" cy="2873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/>
            <a:lstStyle/>
            <a:p>
              <a:pPr marL="457200" indent="-457200" algn="r">
                <a:spcBef>
                  <a:spcPct val="50000"/>
                </a:spcBef>
              </a:pP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시스템 오류 신속 처리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Text Box 75"/>
            <p:cNvSpPr txBox="1">
              <a:spLocks noChangeArrowheads="1"/>
            </p:cNvSpPr>
            <p:nvPr/>
          </p:nvSpPr>
          <p:spPr bwMode="auto">
            <a:xfrm>
              <a:off x="649288" y="4581822"/>
              <a:ext cx="1800225" cy="287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/>
            <a:lstStyle/>
            <a:p>
              <a:pPr marL="457200" indent="-457200">
                <a:spcBef>
                  <a:spcPct val="50000"/>
                </a:spcBef>
              </a:pP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대용량의 서버 운용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WordArt 42" descr="46&quot;, 54&quot;"/>
            <p:cNvSpPr>
              <a:spLocks noChangeArrowheads="1" noChangeShapeType="1" noTextEdit="1"/>
            </p:cNvSpPr>
            <p:nvPr/>
          </p:nvSpPr>
          <p:spPr bwMode="auto">
            <a:xfrm>
              <a:off x="500063" y="5507038"/>
              <a:ext cx="3495675" cy="32702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100000"/>
                </a:avLst>
              </a:prstTxWarp>
            </a:bodyPr>
            <a:lstStyle/>
            <a:p>
              <a:pPr algn="ctr"/>
              <a:r>
                <a:rPr lang="en-US" altLang="ko-KR" sz="1800" kern="10" spc="-90" dirty="0" smtClean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CFF66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292929">
                        <a:alpha val="14999"/>
                      </a:srgbClr>
                    </a:outerShdw>
                  </a:effectLst>
                  <a:latin typeface="HY헤드라인M"/>
                  <a:ea typeface="HY헤드라인M"/>
                </a:rPr>
                <a:t>PERFORMANCE</a:t>
              </a:r>
              <a:endParaRPr lang="ko-KR" altLang="en-US" sz="1800" kern="10" spc="-90" dirty="0">
                <a:ln w="15240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CCFF66"/>
                    </a:gs>
                    <a:gs pos="100000">
                      <a:srgbClr val="99CC00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292929">
                      <a:alpha val="14999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100274" y="643335"/>
            <a:ext cx="3583032" cy="76944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ONTENTS</a:t>
            </a:r>
            <a:endParaRPr lang="ko-KR" altLang="en-US" sz="4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Verdana" pitchFamily="34" charset="0"/>
              <a:ea typeface="HY견고딕" pitchFamily="18" charset="-127"/>
              <a:cs typeface="Verdana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418923" y="1628800"/>
            <a:ext cx="2774818" cy="523220"/>
            <a:chOff x="1418923" y="1628800"/>
            <a:chExt cx="2774818" cy="523220"/>
          </a:xfrm>
        </p:grpSpPr>
        <p:sp>
          <p:nvSpPr>
            <p:cNvPr id="30" name="직사각형 29"/>
            <p:cNvSpPr/>
            <p:nvPr/>
          </p:nvSpPr>
          <p:spPr>
            <a:xfrm>
              <a:off x="1849830" y="1628800"/>
              <a:ext cx="2343911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Introduction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7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418923" y="1803686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9" name="그룹 58"/>
          <p:cNvGrpSpPr/>
          <p:nvPr/>
        </p:nvGrpSpPr>
        <p:grpSpPr>
          <a:xfrm>
            <a:off x="1187624" y="2415967"/>
            <a:ext cx="3335162" cy="523220"/>
            <a:chOff x="1107232" y="2875778"/>
            <a:chExt cx="3335162" cy="523220"/>
          </a:xfrm>
        </p:grpSpPr>
        <p:sp>
          <p:nvSpPr>
            <p:cNvPr id="31" name="직사각형 30"/>
            <p:cNvSpPr/>
            <p:nvPr/>
          </p:nvSpPr>
          <p:spPr>
            <a:xfrm>
              <a:off x="1505372" y="2875778"/>
              <a:ext cx="2937022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Current System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8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07232" y="3046565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그룹 59"/>
          <p:cNvGrpSpPr/>
          <p:nvPr/>
        </p:nvGrpSpPr>
        <p:grpSpPr>
          <a:xfrm>
            <a:off x="1073324" y="3203134"/>
            <a:ext cx="2202642" cy="523220"/>
            <a:chOff x="1073324" y="3547993"/>
            <a:chExt cx="2202642" cy="523220"/>
          </a:xfrm>
        </p:grpSpPr>
        <p:sp>
          <p:nvSpPr>
            <p:cNvPr id="32" name="직사각형 31"/>
            <p:cNvSpPr/>
            <p:nvPr/>
          </p:nvSpPr>
          <p:spPr>
            <a:xfrm>
              <a:off x="1448222" y="3547993"/>
              <a:ext cx="1827744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Overview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9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073324" y="3714681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1" name="그룹 60"/>
          <p:cNvGrpSpPr/>
          <p:nvPr/>
        </p:nvGrpSpPr>
        <p:grpSpPr>
          <a:xfrm>
            <a:off x="1115616" y="3990301"/>
            <a:ext cx="4767940" cy="523220"/>
            <a:chOff x="1147614" y="4220208"/>
            <a:chExt cx="4767940" cy="523220"/>
          </a:xfrm>
        </p:grpSpPr>
        <p:sp>
          <p:nvSpPr>
            <p:cNvPr id="33" name="직사각형 32"/>
            <p:cNvSpPr/>
            <p:nvPr/>
          </p:nvSpPr>
          <p:spPr>
            <a:xfrm>
              <a:off x="1505372" y="4220208"/>
              <a:ext cx="4410182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Functional </a:t>
              </a:r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Requirement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0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7614" y="4382797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그룹 61"/>
          <p:cNvGrpSpPr/>
          <p:nvPr/>
        </p:nvGrpSpPr>
        <p:grpSpPr>
          <a:xfrm>
            <a:off x="1300691" y="4777468"/>
            <a:ext cx="5376311" cy="523220"/>
            <a:chOff x="1300691" y="4892423"/>
            <a:chExt cx="5376311" cy="523220"/>
          </a:xfrm>
        </p:grpSpPr>
        <p:sp>
          <p:nvSpPr>
            <p:cNvPr id="34" name="직사각형 33"/>
            <p:cNvSpPr/>
            <p:nvPr/>
          </p:nvSpPr>
          <p:spPr>
            <a:xfrm>
              <a:off x="1667297" y="4892423"/>
              <a:ext cx="5009705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Nonfunctional </a:t>
              </a:r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Requirement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1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300691" y="5050913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3" name="그룹 62"/>
          <p:cNvGrpSpPr/>
          <p:nvPr/>
        </p:nvGrpSpPr>
        <p:grpSpPr>
          <a:xfrm>
            <a:off x="1585764" y="5564635"/>
            <a:ext cx="3243270" cy="523220"/>
            <a:chOff x="1585764" y="5564635"/>
            <a:chExt cx="3243270" cy="523220"/>
          </a:xfrm>
        </p:grpSpPr>
        <p:sp>
          <p:nvSpPr>
            <p:cNvPr id="35" name="직사각형 34"/>
            <p:cNvSpPr/>
            <p:nvPr/>
          </p:nvSpPr>
          <p:spPr>
            <a:xfrm>
              <a:off x="1932087" y="5564635"/>
              <a:ext cx="2896947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System models</a:t>
              </a:r>
              <a:endParaRPr lang="ko-KR" altLang="en-US" sz="2800" spc="-150" dirty="0" smtClean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2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585764" y="5719029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100274" y="643335"/>
            <a:ext cx="3583032" cy="76944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ONTENTS</a:t>
            </a:r>
            <a:endParaRPr lang="ko-KR" altLang="en-US" sz="4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Verdana" pitchFamily="34" charset="0"/>
              <a:ea typeface="HY견고딕" pitchFamily="18" charset="-127"/>
              <a:cs typeface="Verdana" pitchFamily="34" charset="0"/>
            </a:endParaRPr>
          </a:p>
        </p:txBody>
      </p:sp>
      <p:grpSp>
        <p:nvGrpSpPr>
          <p:cNvPr id="2" name="그룹 57"/>
          <p:cNvGrpSpPr/>
          <p:nvPr/>
        </p:nvGrpSpPr>
        <p:grpSpPr>
          <a:xfrm>
            <a:off x="1418923" y="1628800"/>
            <a:ext cx="2774818" cy="523220"/>
            <a:chOff x="1418923" y="1628800"/>
            <a:chExt cx="2774818" cy="523220"/>
          </a:xfrm>
        </p:grpSpPr>
        <p:sp>
          <p:nvSpPr>
            <p:cNvPr id="30" name="직사각형 29"/>
            <p:cNvSpPr/>
            <p:nvPr/>
          </p:nvSpPr>
          <p:spPr>
            <a:xfrm>
              <a:off x="1849830" y="1628800"/>
              <a:ext cx="2343911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Introduction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7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418923" y="1803686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58"/>
          <p:cNvGrpSpPr/>
          <p:nvPr/>
        </p:nvGrpSpPr>
        <p:grpSpPr>
          <a:xfrm>
            <a:off x="1187624" y="2415967"/>
            <a:ext cx="3335162" cy="523220"/>
            <a:chOff x="1107232" y="2875778"/>
            <a:chExt cx="3335162" cy="523220"/>
          </a:xfrm>
        </p:grpSpPr>
        <p:sp>
          <p:nvSpPr>
            <p:cNvPr id="31" name="직사각형 30"/>
            <p:cNvSpPr/>
            <p:nvPr/>
          </p:nvSpPr>
          <p:spPr>
            <a:xfrm>
              <a:off x="1505372" y="2875778"/>
              <a:ext cx="2937022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Current System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8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07232" y="3046565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그룹 59"/>
          <p:cNvGrpSpPr/>
          <p:nvPr/>
        </p:nvGrpSpPr>
        <p:grpSpPr>
          <a:xfrm>
            <a:off x="1073324" y="3203134"/>
            <a:ext cx="2202642" cy="523220"/>
            <a:chOff x="1073324" y="3547993"/>
            <a:chExt cx="2202642" cy="523220"/>
          </a:xfrm>
        </p:grpSpPr>
        <p:sp>
          <p:nvSpPr>
            <p:cNvPr id="32" name="직사각형 31"/>
            <p:cNvSpPr/>
            <p:nvPr/>
          </p:nvSpPr>
          <p:spPr>
            <a:xfrm>
              <a:off x="1448222" y="3547993"/>
              <a:ext cx="1827744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Overview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9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073324" y="3714681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그룹 60"/>
          <p:cNvGrpSpPr/>
          <p:nvPr/>
        </p:nvGrpSpPr>
        <p:grpSpPr>
          <a:xfrm>
            <a:off x="1115616" y="3990301"/>
            <a:ext cx="4973124" cy="523220"/>
            <a:chOff x="1147614" y="4220208"/>
            <a:chExt cx="4973124" cy="523220"/>
          </a:xfrm>
        </p:grpSpPr>
        <p:sp>
          <p:nvSpPr>
            <p:cNvPr id="33" name="직사각형 32"/>
            <p:cNvSpPr/>
            <p:nvPr/>
          </p:nvSpPr>
          <p:spPr>
            <a:xfrm>
              <a:off x="1505372" y="4220208"/>
              <a:ext cx="4615366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0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7614" y="4382797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그룹 61"/>
          <p:cNvGrpSpPr/>
          <p:nvPr/>
        </p:nvGrpSpPr>
        <p:grpSpPr>
          <a:xfrm>
            <a:off x="1300691" y="4777468"/>
            <a:ext cx="5581495" cy="523220"/>
            <a:chOff x="1300691" y="4892423"/>
            <a:chExt cx="5581495" cy="523220"/>
          </a:xfrm>
        </p:grpSpPr>
        <p:sp>
          <p:nvSpPr>
            <p:cNvPr id="34" name="직사각형 33"/>
            <p:cNvSpPr/>
            <p:nvPr/>
          </p:nvSpPr>
          <p:spPr>
            <a:xfrm>
              <a:off x="1667297" y="4892423"/>
              <a:ext cx="5214889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Nonfunctional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1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300691" y="5050913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그룹 62"/>
          <p:cNvGrpSpPr/>
          <p:nvPr/>
        </p:nvGrpSpPr>
        <p:grpSpPr>
          <a:xfrm>
            <a:off x="1585764" y="5564635"/>
            <a:ext cx="3243270" cy="523220"/>
            <a:chOff x="1585764" y="5564635"/>
            <a:chExt cx="3243270" cy="523220"/>
          </a:xfrm>
        </p:grpSpPr>
        <p:sp>
          <p:nvSpPr>
            <p:cNvPr id="35" name="직사각형 34"/>
            <p:cNvSpPr/>
            <p:nvPr/>
          </p:nvSpPr>
          <p:spPr>
            <a:xfrm>
              <a:off x="1932087" y="5564635"/>
              <a:ext cx="2896947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System models</a:t>
              </a:r>
              <a:endParaRPr lang="ko-KR" altLang="en-US" sz="2800" spc="-150" dirty="0" smtClean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2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585764" y="5719029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직사각형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1"/>
          <p:cNvGrpSpPr/>
          <p:nvPr/>
        </p:nvGrpSpPr>
        <p:grpSpPr>
          <a:xfrm>
            <a:off x="612000" y="2529000"/>
            <a:ext cx="7920000" cy="1800000"/>
            <a:chOff x="612000" y="2529000"/>
            <a:chExt cx="7920000" cy="1800000"/>
          </a:xfrm>
          <a:noFill/>
        </p:grpSpPr>
        <p:pic>
          <p:nvPicPr>
            <p:cNvPr id="23" name="Picture 14" descr="GEL Rounded Column MS blue"/>
            <p:cNvPicPr preferRelativeResize="0">
              <a:picLocks noChangeArrowheads="1"/>
            </p:cNvPicPr>
            <p:nvPr/>
          </p:nvPicPr>
          <p:blipFill>
            <a:blip r:embed="rId4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6200000" flipH="1">
              <a:off x="3672000" y="-531000"/>
              <a:ext cx="1800000" cy="7920000"/>
            </a:xfrm>
            <a:prstGeom prst="rect">
              <a:avLst/>
            </a:prstGeom>
            <a:grpFill/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24" name="직사각형 23"/>
            <p:cNvSpPr/>
            <p:nvPr/>
          </p:nvSpPr>
          <p:spPr>
            <a:xfrm>
              <a:off x="957919" y="2967335"/>
              <a:ext cx="7207422" cy="92333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VI.</a:t>
              </a:r>
              <a:r>
                <a:rPr lang="ko-KR" altLang="en-US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  <a:cs typeface="Tahoma"/>
                </a:rPr>
                <a:t>  </a:t>
              </a:r>
              <a:r>
                <a:rPr lang="en-US" altLang="ko-KR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  <a:cs typeface="Tahoma"/>
                </a:rPr>
                <a:t>System Models</a:t>
              </a:r>
              <a:endParaRPr lang="en-US" altLang="ko-KR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00575704" descr="EMB0000165883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611560" y="3212976"/>
            <a:ext cx="7848872" cy="1440160"/>
          </a:xfrm>
          <a:prstGeom prst="rect">
            <a:avLst/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5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USE CASE DIAGRAM</a:t>
            </a:r>
            <a:endParaRPr lang="ko-KR" altLang="en-US" sz="36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_x101929736" descr="EMB0000165884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4"/>
            <a:ext cx="6192688" cy="4804477"/>
          </a:xfrm>
          <a:prstGeom prst="rect">
            <a:avLst/>
          </a:prstGeom>
          <a:noFill/>
          <a:effectLst>
            <a:glow rad="228600">
              <a:schemeClr val="tx1">
                <a:lumMod val="95000"/>
                <a:lumOff val="5000"/>
                <a:alpha val="40000"/>
              </a:schemeClr>
            </a:glo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USE CASE MODEL</a:t>
            </a:r>
            <a:endParaRPr lang="ko-KR" altLang="en-US" b="1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1560" y="3212976"/>
            <a:ext cx="7848872" cy="1440160"/>
          </a:xfrm>
          <a:prstGeom prst="rect">
            <a:avLst/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5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SYSTEM ADMINISTRATOR</a:t>
            </a:r>
          </a:p>
          <a:p>
            <a:pPr algn="ctr"/>
            <a:r>
              <a:rPr lang="en-US" altLang="ko-KR" sz="3600" b="1" spc="-15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USE CASE</a:t>
            </a:r>
            <a:endParaRPr lang="ko-KR" altLang="en-US" sz="36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USE CASE MODEL</a:t>
            </a:r>
            <a:endParaRPr lang="ko-KR" altLang="en-US" b="1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01930056" descr="EMB0000165883c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340768"/>
            <a:ext cx="3602572" cy="5445224"/>
          </a:xfrm>
          <a:prstGeom prst="rect">
            <a:avLst/>
          </a:prstGeom>
          <a:ln>
            <a:noFill/>
          </a:ln>
          <a:effectLst>
            <a:glow rad="228600">
              <a:schemeClr val="tx1">
                <a:lumMod val="95000"/>
                <a:lumOff val="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9" name="직사각형 8"/>
          <p:cNvSpPr/>
          <p:nvPr/>
        </p:nvSpPr>
        <p:spPr>
          <a:xfrm>
            <a:off x="611560" y="3212976"/>
            <a:ext cx="7848872" cy="1440160"/>
          </a:xfrm>
          <a:prstGeom prst="rect">
            <a:avLst/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5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OWNER USE CASE</a:t>
            </a:r>
            <a:endParaRPr lang="ko-KR" altLang="en-US" sz="36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0333E-6 L -3.33333E-6 -0.08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04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Use Case … </a:t>
            </a:r>
            <a:r>
              <a:rPr lang="en-US" altLang="ko-KR" b="1" dirty="0" err="1" smtClean="0"/>
              <a:t>ManageShop</a:t>
            </a:r>
            <a:endParaRPr lang="ko-KR" altLang="en-US" b="1" dirty="0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09" name="_x101930296" descr="EMB0000165884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176" y="1772816"/>
            <a:ext cx="8129280" cy="4108138"/>
          </a:xfrm>
          <a:prstGeom prst="rect">
            <a:avLst/>
          </a:prstGeom>
          <a:noFill/>
          <a:effectLst>
            <a:glow rad="228600">
              <a:schemeClr val="tx1">
                <a:lumMod val="95000"/>
                <a:lumOff val="5000"/>
                <a:alpha val="40000"/>
              </a:schemeClr>
            </a:glow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Use Case … Join</a:t>
            </a:r>
            <a:endParaRPr lang="ko-KR" altLang="en-US" b="1" dirty="0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77" name="_x101932216" descr="EMB00001658843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169" y="2924944"/>
            <a:ext cx="8385663" cy="2281858"/>
          </a:xfrm>
          <a:prstGeom prst="rect">
            <a:avLst/>
          </a:prstGeom>
          <a:noFill/>
          <a:effectLst>
            <a:glow rad="228600">
              <a:schemeClr val="tx1">
                <a:lumMod val="95000"/>
                <a:lumOff val="5000"/>
                <a:alpha val="40000"/>
              </a:schemeClr>
            </a:glow>
          </a:effectLst>
        </p:spPr>
      </p:pic>
      <p:sp>
        <p:nvSpPr>
          <p:cNvPr id="5" name="직사각형 4"/>
          <p:cNvSpPr/>
          <p:nvPr/>
        </p:nvSpPr>
        <p:spPr>
          <a:xfrm>
            <a:off x="611560" y="3212976"/>
            <a:ext cx="7848872" cy="1440160"/>
          </a:xfrm>
          <a:prstGeom prst="rect">
            <a:avLst/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5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CUSTOMER USE CASE</a:t>
            </a:r>
            <a:endParaRPr lang="ko-KR" altLang="en-US" sz="36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Use Case … </a:t>
            </a:r>
            <a:r>
              <a:rPr lang="en-US" altLang="ko-KR" b="1" dirty="0" err="1" smtClean="0"/>
              <a:t>ViewMyPage</a:t>
            </a:r>
            <a:endParaRPr lang="ko-KR" altLang="en-US" b="1" dirty="0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225" name="_x101929896" descr="EMB0000165884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428" y="1988840"/>
            <a:ext cx="8435145" cy="3816424"/>
          </a:xfrm>
          <a:prstGeom prst="rect">
            <a:avLst/>
          </a:prstGeom>
          <a:noFill/>
          <a:effectLst>
            <a:glow rad="228600">
              <a:schemeClr val="tx1">
                <a:lumMod val="95000"/>
                <a:lumOff val="5000"/>
                <a:alpha val="40000"/>
              </a:schemeClr>
            </a:glow>
          </a:effectLst>
        </p:spPr>
      </p:pic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227" name="_x101931576" descr="EMB0000165884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678" y="2564904"/>
            <a:ext cx="8392645" cy="2736304"/>
          </a:xfrm>
          <a:prstGeom prst="rect">
            <a:avLst/>
          </a:prstGeom>
          <a:noFill/>
          <a:effectLst>
            <a:glow rad="228600">
              <a:schemeClr val="tx1">
                <a:lumMod val="95000"/>
                <a:lumOff val="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Use Case … Messenger</a:t>
            </a:r>
            <a:endParaRPr lang="ko-KR" altLang="en-US" b="1" dirty="0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1" name="_x101929016" descr="EMB0000165884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412" y="1916832"/>
            <a:ext cx="8123176" cy="4032448"/>
          </a:xfrm>
          <a:prstGeom prst="rect">
            <a:avLst/>
          </a:prstGeom>
          <a:noFill/>
          <a:effectLst>
            <a:glow rad="228600">
              <a:schemeClr val="tx1">
                <a:lumMod val="95000"/>
                <a:lumOff val="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Use Case … Room</a:t>
            </a:r>
            <a:endParaRPr lang="ko-KR" altLang="en-US" b="1" dirty="0"/>
          </a:p>
        </p:txBody>
      </p: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249" name="_x101929816" descr="EMB00001658845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222" y="1484784"/>
            <a:ext cx="7367556" cy="4772000"/>
          </a:xfrm>
          <a:prstGeom prst="rect">
            <a:avLst/>
          </a:prstGeom>
          <a:noFill/>
          <a:effectLst>
            <a:glow rad="228600">
              <a:schemeClr val="tx1">
                <a:lumMod val="95000"/>
                <a:lumOff val="5000"/>
                <a:alpha val="40000"/>
              </a:schemeClr>
            </a:glow>
          </a:effectLst>
        </p:spPr>
      </p:pic>
      <p:pic>
        <p:nvPicPr>
          <p:cNvPr id="53251" name="_x101932536" descr="EMB00001658845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828" y="3068960"/>
            <a:ext cx="7818344" cy="1800200"/>
          </a:xfrm>
          <a:prstGeom prst="rect">
            <a:avLst/>
          </a:prstGeom>
          <a:noFill/>
          <a:effectLst>
            <a:glow rad="228600">
              <a:schemeClr val="tx1">
                <a:lumMod val="95000"/>
                <a:lumOff val="5000"/>
                <a:alpha val="40000"/>
              </a:schemeClr>
            </a:glow>
          </a:effectLst>
        </p:spPr>
      </p:pic>
      <p:pic>
        <p:nvPicPr>
          <p:cNvPr id="53253" name="_x101930536" descr="EMB00001658845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466389"/>
            <a:ext cx="7776864" cy="2834819"/>
          </a:xfrm>
          <a:prstGeom prst="rect">
            <a:avLst/>
          </a:prstGeom>
          <a:noFill/>
          <a:effectLst>
            <a:glow rad="228600">
              <a:schemeClr val="tx1">
                <a:lumMod val="95000"/>
                <a:lumOff val="5000"/>
                <a:alpha val="40000"/>
              </a:schemeClr>
            </a:glow>
          </a:effectLst>
        </p:spPr>
      </p:pic>
      <p:sp>
        <p:nvSpPr>
          <p:cNvPr id="5" name="직사각형 4"/>
          <p:cNvSpPr/>
          <p:nvPr/>
        </p:nvSpPr>
        <p:spPr>
          <a:xfrm>
            <a:off x="611560" y="3212976"/>
            <a:ext cx="7848872" cy="1440160"/>
          </a:xfrm>
          <a:prstGeom prst="rect">
            <a:avLst/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5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ROOM USE CASE</a:t>
            </a:r>
            <a:endParaRPr lang="ko-KR" altLang="en-US" sz="36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100274" y="643335"/>
            <a:ext cx="3583032" cy="76944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ONTENTS</a:t>
            </a:r>
            <a:endParaRPr lang="ko-KR" altLang="en-US" sz="4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Verdana" pitchFamily="34" charset="0"/>
              <a:ea typeface="HY견고딕" pitchFamily="18" charset="-127"/>
              <a:cs typeface="Verdana" pitchFamily="34" charset="0"/>
            </a:endParaRPr>
          </a:p>
        </p:txBody>
      </p:sp>
      <p:grpSp>
        <p:nvGrpSpPr>
          <p:cNvPr id="2" name="그룹 57"/>
          <p:cNvGrpSpPr/>
          <p:nvPr/>
        </p:nvGrpSpPr>
        <p:grpSpPr>
          <a:xfrm>
            <a:off x="1418923" y="1628800"/>
            <a:ext cx="2774818" cy="523220"/>
            <a:chOff x="1418923" y="1628800"/>
            <a:chExt cx="2774818" cy="523220"/>
          </a:xfrm>
        </p:grpSpPr>
        <p:sp>
          <p:nvSpPr>
            <p:cNvPr id="30" name="직사각형 29"/>
            <p:cNvSpPr/>
            <p:nvPr/>
          </p:nvSpPr>
          <p:spPr>
            <a:xfrm>
              <a:off x="1849830" y="1628800"/>
              <a:ext cx="2343911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Introduction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7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418923" y="1803686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58"/>
          <p:cNvGrpSpPr/>
          <p:nvPr/>
        </p:nvGrpSpPr>
        <p:grpSpPr>
          <a:xfrm>
            <a:off x="1187624" y="2415967"/>
            <a:ext cx="3335162" cy="523220"/>
            <a:chOff x="1107232" y="2875778"/>
            <a:chExt cx="3335162" cy="523220"/>
          </a:xfrm>
        </p:grpSpPr>
        <p:sp>
          <p:nvSpPr>
            <p:cNvPr id="31" name="직사각형 30"/>
            <p:cNvSpPr/>
            <p:nvPr/>
          </p:nvSpPr>
          <p:spPr>
            <a:xfrm>
              <a:off x="1505372" y="2875778"/>
              <a:ext cx="2937022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Current System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8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07232" y="3046565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그룹 59"/>
          <p:cNvGrpSpPr/>
          <p:nvPr/>
        </p:nvGrpSpPr>
        <p:grpSpPr>
          <a:xfrm>
            <a:off x="1073324" y="3203134"/>
            <a:ext cx="2202642" cy="523220"/>
            <a:chOff x="1073324" y="3547993"/>
            <a:chExt cx="2202642" cy="523220"/>
          </a:xfrm>
        </p:grpSpPr>
        <p:sp>
          <p:nvSpPr>
            <p:cNvPr id="32" name="직사각형 31"/>
            <p:cNvSpPr/>
            <p:nvPr/>
          </p:nvSpPr>
          <p:spPr>
            <a:xfrm>
              <a:off x="1448222" y="3547993"/>
              <a:ext cx="1827744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Overview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9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073324" y="3714681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그룹 60"/>
          <p:cNvGrpSpPr/>
          <p:nvPr/>
        </p:nvGrpSpPr>
        <p:grpSpPr>
          <a:xfrm>
            <a:off x="1115616" y="3990301"/>
            <a:ext cx="4973124" cy="523220"/>
            <a:chOff x="1147614" y="4220208"/>
            <a:chExt cx="4973124" cy="523220"/>
          </a:xfrm>
        </p:grpSpPr>
        <p:sp>
          <p:nvSpPr>
            <p:cNvPr id="33" name="직사각형 32"/>
            <p:cNvSpPr/>
            <p:nvPr/>
          </p:nvSpPr>
          <p:spPr>
            <a:xfrm>
              <a:off x="1505372" y="4220208"/>
              <a:ext cx="4615366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0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7614" y="4382797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그룹 61"/>
          <p:cNvGrpSpPr/>
          <p:nvPr/>
        </p:nvGrpSpPr>
        <p:grpSpPr>
          <a:xfrm>
            <a:off x="1300691" y="4777468"/>
            <a:ext cx="5581495" cy="523220"/>
            <a:chOff x="1300691" y="4892423"/>
            <a:chExt cx="5581495" cy="523220"/>
          </a:xfrm>
        </p:grpSpPr>
        <p:sp>
          <p:nvSpPr>
            <p:cNvPr id="34" name="직사각형 33"/>
            <p:cNvSpPr/>
            <p:nvPr/>
          </p:nvSpPr>
          <p:spPr>
            <a:xfrm>
              <a:off x="1667297" y="4892423"/>
              <a:ext cx="5214889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Nonfunctional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1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300691" y="5050913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그룹 62"/>
          <p:cNvGrpSpPr/>
          <p:nvPr/>
        </p:nvGrpSpPr>
        <p:grpSpPr>
          <a:xfrm>
            <a:off x="1585764" y="5564635"/>
            <a:ext cx="3243270" cy="523220"/>
            <a:chOff x="1585764" y="5564635"/>
            <a:chExt cx="3243270" cy="523220"/>
          </a:xfrm>
        </p:grpSpPr>
        <p:sp>
          <p:nvSpPr>
            <p:cNvPr id="35" name="직사각형 34"/>
            <p:cNvSpPr/>
            <p:nvPr/>
          </p:nvSpPr>
          <p:spPr>
            <a:xfrm>
              <a:off x="1932087" y="5564635"/>
              <a:ext cx="2896947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System models</a:t>
              </a:r>
              <a:endParaRPr lang="ko-KR" altLang="en-US" sz="2800" spc="-150" dirty="0" smtClean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2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585764" y="5719029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직사각형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12000" y="2529000"/>
            <a:ext cx="7920000" cy="1800000"/>
            <a:chOff x="612000" y="2529000"/>
            <a:chExt cx="7920000" cy="1800000"/>
          </a:xfrm>
          <a:noFill/>
        </p:grpSpPr>
        <p:pic>
          <p:nvPicPr>
            <p:cNvPr id="23" name="Picture 14" descr="GEL Rounded Column MS blue"/>
            <p:cNvPicPr preferRelativeResize="0">
              <a:picLocks noChangeArrowheads="1"/>
            </p:cNvPicPr>
            <p:nvPr/>
          </p:nvPicPr>
          <p:blipFill>
            <a:blip r:embed="rId4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6200000" flipH="1">
              <a:off x="3672000" y="-531000"/>
              <a:ext cx="1800000" cy="7920000"/>
            </a:xfrm>
            <a:prstGeom prst="rect">
              <a:avLst/>
            </a:prstGeom>
            <a:grpFill/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24" name="직사각형 23"/>
            <p:cNvSpPr/>
            <p:nvPr/>
          </p:nvSpPr>
          <p:spPr>
            <a:xfrm>
              <a:off x="1762614" y="2967335"/>
              <a:ext cx="5598007" cy="92333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I.</a:t>
              </a:r>
              <a:r>
                <a:rPr lang="ko-KR" altLang="en-US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  <a:cs typeface="Tahoma"/>
                </a:rPr>
                <a:t>  </a:t>
              </a:r>
              <a:r>
                <a:rPr lang="en-US" altLang="ko-KR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Introduction</a:t>
              </a:r>
              <a:endParaRPr lang="en-US" altLang="ko-KR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cs typeface="Verdana" pitchFamily="34" charset="0"/>
              </a:rPr>
              <a:t>Introduction</a:t>
            </a:r>
            <a:endParaRPr lang="ko-KR" altLang="en-US" b="1" dirty="0">
              <a:cs typeface="Verdana" pitchFamily="34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12837" y="1412776"/>
            <a:ext cx="8910042" cy="2559546"/>
            <a:chOff x="310158" y="1412379"/>
            <a:chExt cx="8910042" cy="2559546"/>
          </a:xfrm>
        </p:grpSpPr>
        <p:pic>
          <p:nvPicPr>
            <p:cNvPr id="36" name="Picture 112" descr="Untitled-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0158" y="1412379"/>
              <a:ext cx="8490934" cy="2559546"/>
            </a:xfrm>
            <a:prstGeom prst="rect">
              <a:avLst/>
            </a:prstGeom>
            <a:noFill/>
          </p:spPr>
        </p:pic>
        <p:grpSp>
          <p:nvGrpSpPr>
            <p:cNvPr id="37" name="그룹 73"/>
            <p:cNvGrpSpPr/>
            <p:nvPr/>
          </p:nvGrpSpPr>
          <p:grpSpPr>
            <a:xfrm>
              <a:off x="517077" y="1579822"/>
              <a:ext cx="2144615" cy="2209218"/>
              <a:chOff x="395536" y="1579822"/>
              <a:chExt cx="2144615" cy="2209218"/>
            </a:xfrm>
          </p:grpSpPr>
          <p:pic>
            <p:nvPicPr>
              <p:cNvPr id="41" name="Picture 84" descr="그림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5536" y="1579822"/>
                <a:ext cx="2144615" cy="2209218"/>
              </a:xfrm>
              <a:prstGeom prst="rect">
                <a:avLst/>
              </a:prstGeom>
              <a:noFill/>
            </p:spPr>
          </p:pic>
          <p:sp>
            <p:nvSpPr>
              <p:cNvPr id="42" name="직사각형 41"/>
              <p:cNvSpPr/>
              <p:nvPr/>
            </p:nvSpPr>
            <p:spPr>
              <a:xfrm>
                <a:off x="961768" y="2210289"/>
                <a:ext cx="1007007" cy="954107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/>
              <a:p>
                <a:r>
                  <a:rPr lang="ko-KR" altLang="en-US" sz="2800" b="1" dirty="0" smtClean="0">
                    <a:ln w="17780" cmpd="sng">
                      <a:solidFill>
                        <a:schemeClr val="tx1"/>
                      </a:solidFill>
                      <a:prstDash val="solid"/>
                      <a:miter lim="800000"/>
                    </a:ln>
                    <a:solidFill>
                      <a:srgbClr val="FFFF00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  <a:outerShdw blurRad="50800" algn="tl" rotWithShape="0">
                        <a:srgbClr val="000000"/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소 </a:t>
                </a:r>
                <a:r>
                  <a:rPr lang="ko-KR" altLang="en-US" sz="2800" b="1" dirty="0" err="1" smtClean="0">
                    <a:ln w="17780" cmpd="sng">
                      <a:solidFill>
                        <a:schemeClr val="tx1"/>
                      </a:solidFill>
                      <a:prstDash val="solid"/>
                      <a:miter lim="800000"/>
                    </a:ln>
                    <a:solidFill>
                      <a:srgbClr val="FFFF00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  <a:outerShdw blurRad="50800" algn="tl" rotWithShape="0">
                        <a:srgbClr val="000000"/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셜</a:t>
                </a:r>
                <a:endParaRPr lang="en-US" altLang="ko-KR" sz="2800" b="1" dirty="0" smtClean="0">
                  <a:ln w="17780" cmpd="sng">
                    <a:solidFill>
                      <a:schemeClr val="tx1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50800" algn="tl" rotWithShape="0">
                      <a:srgbClr val="000000"/>
                    </a:outerShdw>
                  </a:effectLst>
                  <a:latin typeface="HY견고딕" pitchFamily="18" charset="-127"/>
                  <a:ea typeface="HY견고딕" pitchFamily="18" charset="-127"/>
                </a:endParaRPr>
              </a:p>
              <a:p>
                <a:r>
                  <a:rPr lang="ko-KR" altLang="en-US" sz="2800" b="1" dirty="0" smtClean="0">
                    <a:ln w="17780" cmpd="sng">
                      <a:solidFill>
                        <a:schemeClr val="tx1"/>
                      </a:solidFill>
                      <a:prstDash val="solid"/>
                      <a:miter lim="800000"/>
                    </a:ln>
                    <a:solidFill>
                      <a:srgbClr val="FFFF00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  <a:outerShdw blurRad="50800" algn="tl" rotWithShape="0">
                        <a:srgbClr val="000000"/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쇼 핑</a:t>
                </a:r>
                <a:endParaRPr lang="ko-KR" altLang="en-US" sz="2800" b="1" dirty="0">
                  <a:ln w="17780" cmpd="sng">
                    <a:solidFill>
                      <a:schemeClr val="tx1"/>
                    </a:solidFill>
                    <a:prstDash val="solid"/>
                    <a:miter lim="800000"/>
                  </a:ln>
                  <a:solidFill>
                    <a:srgbClr val="FFFF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50800" algn="tl" rotWithShape="0">
                      <a:srgbClr val="000000"/>
                    </a:outerShdw>
                  </a:effectLst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pic>
          <p:nvPicPr>
            <p:cNvPr id="38" name="Picture 112" descr="Untitled-1"/>
            <p:cNvPicPr>
              <a:picLocks noChangeAspect="1" noChangeArrowheads="1"/>
            </p:cNvPicPr>
            <p:nvPr/>
          </p:nvPicPr>
          <p:blipFill>
            <a:blip r:embed="rId2" cstate="print"/>
            <a:srcRect l="68622" t="19990" r="11767" b="20095"/>
            <a:stretch>
              <a:fillRect/>
            </a:stretch>
          </p:blipFill>
          <p:spPr bwMode="auto">
            <a:xfrm>
              <a:off x="6952406" y="1924050"/>
              <a:ext cx="1508026" cy="1533525"/>
            </a:xfrm>
            <a:prstGeom prst="rect">
              <a:avLst/>
            </a:prstGeom>
            <a:noFill/>
          </p:spPr>
        </p:pic>
        <p:pic>
          <p:nvPicPr>
            <p:cNvPr id="39" name="Picture 112" descr="Untitled-1"/>
            <p:cNvPicPr>
              <a:picLocks noChangeAspect="1" noChangeArrowheads="1"/>
            </p:cNvPicPr>
            <p:nvPr/>
          </p:nvPicPr>
          <p:blipFill>
            <a:blip r:embed="rId2" cstate="print"/>
            <a:srcRect l="85753" t="15197" b="3304"/>
            <a:stretch>
              <a:fillRect/>
            </a:stretch>
          </p:blipFill>
          <p:spPr bwMode="auto">
            <a:xfrm>
              <a:off x="8010525" y="1800225"/>
              <a:ext cx="1209675" cy="20859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0" name="직사각형 39"/>
            <p:cNvSpPr/>
            <p:nvPr/>
          </p:nvSpPr>
          <p:spPr>
            <a:xfrm>
              <a:off x="2984631" y="1988443"/>
              <a:ext cx="5457098" cy="1440160"/>
            </a:xfrm>
            <a:prstGeom prst="rect">
              <a:avLst/>
            </a:prstGeom>
          </p:spPr>
          <p:txBody>
            <a:bodyPr wrap="none" anchor="ctr" anchorCtr="0">
              <a:normAutofit fontScale="92500" lnSpcReduction="20000"/>
            </a:bodyPr>
            <a:lstStyle/>
            <a:p>
              <a:r>
                <a:rPr lang="en-US" altLang="ko-KR" sz="2000" b="1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SNS</a:t>
              </a:r>
              <a:r>
                <a:rPr lang="ko-KR" alt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와 연계된 온라인 </a:t>
              </a:r>
              <a:r>
                <a:rPr lang="ko-KR" altLang="en-US" sz="2000" b="1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쇼핑</a:t>
              </a:r>
              <a:r>
                <a:rPr lang="ko-KR" alt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시스템</a:t>
              </a:r>
              <a:endParaRPr lang="en-US" altLang="ko-KR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Wingdings 3"/>
                </a:rPr>
                <a:t>  </a:t>
              </a:r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Wingdings 3"/>
                </a:rPr>
                <a:t>  더 편리하고 정확한 온라인 </a:t>
              </a:r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Wingdings 3"/>
                </a:rPr>
                <a:t>쇼핑</a:t>
              </a:r>
              <a:endPara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Wingdings 3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Wingdings 3"/>
                </a:rPr>
                <a:t>       여러 명이 함께하는 실시간 온라인 쇼핑</a:t>
              </a:r>
              <a:endPara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Wingdings 3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Wingdings 3"/>
                </a:rPr>
                <a:t>       수많은 쇼핑몰을 한 곳에서 볼 수 있는 온라인 쇼핑</a:t>
              </a:r>
              <a:endPara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Wingdings 3"/>
              </a:endParaRPr>
            </a:p>
          </p:txBody>
        </p:sp>
      </p:grpSp>
      <p:pic>
        <p:nvPicPr>
          <p:cNvPr id="43" name="그림 42" descr="SN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497" y="4149320"/>
            <a:ext cx="2568931" cy="2160000"/>
          </a:xfrm>
          <a:prstGeom prst="rect">
            <a:avLst/>
          </a:prstGeom>
          <a:ln>
            <a:noFill/>
          </a:ln>
          <a:effectLst>
            <a:glow rad="228600">
              <a:schemeClr val="tx1">
                <a:lumMod val="95000"/>
                <a:lumOff val="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그림 43" descr="롯백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4002" y="4149320"/>
            <a:ext cx="2724422" cy="2160000"/>
          </a:xfrm>
          <a:prstGeom prst="rect">
            <a:avLst/>
          </a:prstGeom>
          <a:ln>
            <a:noFill/>
          </a:ln>
          <a:effectLst>
            <a:glow rad="228600">
              <a:schemeClr val="tx1">
                <a:lumMod val="95000"/>
                <a:lumOff val="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십자형 44"/>
          <p:cNvSpPr/>
          <p:nvPr/>
        </p:nvSpPr>
        <p:spPr bwMode="auto">
          <a:xfrm>
            <a:off x="4211960" y="4833416"/>
            <a:ext cx="936104" cy="936104"/>
          </a:xfrm>
          <a:prstGeom prst="plus">
            <a:avLst>
              <a:gd name="adj" fmla="val 39961"/>
            </a:avLst>
          </a:prstGeom>
          <a:solidFill>
            <a:srgbClr val="000000">
              <a:lumMod val="65000"/>
              <a:lumOff val="35000"/>
            </a:srgbClr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glow rad="101600">
              <a:schemeClr val="tx1">
                <a:lumMod val="95000"/>
                <a:lumOff val="5000"/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0" cap="none" spc="0" normalizeH="0" baseline="0" noProof="0" smtClean="0">
              <a:ln w="317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견고딕" pitchFamily="18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11560" y="3212976"/>
            <a:ext cx="7848872" cy="1440160"/>
          </a:xfrm>
          <a:prstGeom prst="rect">
            <a:avLst/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altLang="ko-KR" sz="3600" b="1" spc="-15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OCIAL </a:t>
            </a:r>
            <a:r>
              <a:rPr lang="en-US" altLang="ko-KR" sz="4000" b="1" spc="-15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altLang="ko-KR" sz="3600" b="1" spc="-15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HOPPING </a:t>
            </a:r>
            <a:r>
              <a:rPr lang="en-US" altLang="ko-KR" sz="4000" b="1" spc="-15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altLang="ko-KR" sz="3600" b="1" spc="-15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ETWORK</a:t>
            </a:r>
            <a:endParaRPr lang="ko-KR" altLang="en-US" sz="36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7" name="그림 46" descr="00_website_pn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60712"/>
            <a:ext cx="9144000" cy="4992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Introduction</a:t>
            </a:r>
            <a:endParaRPr lang="ko-KR" altLang="en-US" b="1" dirty="0"/>
          </a:p>
        </p:txBody>
      </p:sp>
      <p:pic>
        <p:nvPicPr>
          <p:cNvPr id="55" name="Picture 71" descr="PLA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55505" y="1214422"/>
            <a:ext cx="8017023" cy="5286412"/>
          </a:xfrm>
          <a:prstGeom prst="rect">
            <a:avLst/>
          </a:prstGeom>
          <a:noFill/>
        </p:spPr>
      </p:pic>
      <p:pic>
        <p:nvPicPr>
          <p:cNvPr id="56" name="Picture 5" descr="204+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 flipH="1">
            <a:off x="4105684" y="1976033"/>
            <a:ext cx="980273" cy="2314574"/>
          </a:xfrm>
          <a:prstGeom prst="rect">
            <a:avLst/>
          </a:prstGeom>
          <a:noFill/>
        </p:spPr>
      </p:pic>
      <p:grpSp>
        <p:nvGrpSpPr>
          <p:cNvPr id="57" name="그룹 23"/>
          <p:cNvGrpSpPr/>
          <p:nvPr/>
        </p:nvGrpSpPr>
        <p:grpSpPr>
          <a:xfrm>
            <a:off x="1222375" y="2054224"/>
            <a:ext cx="6683375" cy="831851"/>
            <a:chOff x="1222375" y="2054224"/>
            <a:chExt cx="6683375" cy="831851"/>
          </a:xfrm>
        </p:grpSpPr>
        <p:pic>
          <p:nvPicPr>
            <p:cNvPr id="58" name="Picture 6" descr="그림4"/>
            <p:cNvPicPr>
              <a:picLocks noChangeAspect="1" noChangeArrowheads="1"/>
            </p:cNvPicPr>
            <p:nvPr/>
          </p:nvPicPr>
          <p:blipFill>
            <a:blip r:embed="rId4" cstate="screen">
              <a:lum bright="-6000" contrast="24000"/>
            </a:blip>
            <a:srcRect/>
            <a:stretch>
              <a:fillRect/>
            </a:stretch>
          </p:blipFill>
          <p:spPr bwMode="auto">
            <a:xfrm>
              <a:off x="1222375" y="2054224"/>
              <a:ext cx="6683375" cy="831851"/>
            </a:xfrm>
            <a:prstGeom prst="rect">
              <a:avLst/>
            </a:prstGeom>
            <a:noFill/>
          </p:spPr>
        </p:pic>
        <p:sp>
          <p:nvSpPr>
            <p:cNvPr id="59" name="직사각형 58"/>
            <p:cNvSpPr/>
            <p:nvPr/>
          </p:nvSpPr>
          <p:spPr>
            <a:xfrm>
              <a:off x="1543029" y="2183777"/>
              <a:ext cx="6074996" cy="461665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SOCIAL SHOPPING NETWORK</a:t>
              </a:r>
              <a:r>
                <a:rPr lang="ko-KR" alt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 제한 사항</a:t>
              </a:r>
              <a:endPara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grpSp>
        <p:nvGrpSpPr>
          <p:cNvPr id="61" name="Group 26"/>
          <p:cNvGrpSpPr>
            <a:grpSpLocks/>
          </p:cNvGrpSpPr>
          <p:nvPr/>
        </p:nvGrpSpPr>
        <p:grpSpPr bwMode="auto">
          <a:xfrm>
            <a:off x="1385865" y="3643314"/>
            <a:ext cx="6357982" cy="1897059"/>
            <a:chOff x="521" y="2705"/>
            <a:chExt cx="4718" cy="1315"/>
          </a:xfrm>
        </p:grpSpPr>
        <p:sp>
          <p:nvSpPr>
            <p:cNvPr id="68" name="AutoShape 27"/>
            <p:cNvSpPr>
              <a:spLocks noChangeArrowheads="1"/>
            </p:cNvSpPr>
            <p:nvPr/>
          </p:nvSpPr>
          <p:spPr bwMode="auto">
            <a:xfrm>
              <a:off x="521" y="2705"/>
              <a:ext cx="4718" cy="1315"/>
            </a:xfrm>
            <a:prstGeom prst="roundRect">
              <a:avLst>
                <a:gd name="adj" fmla="val 5843"/>
              </a:avLst>
            </a:prstGeom>
            <a:gradFill rotWithShape="1">
              <a:gsLst>
                <a:gs pos="0">
                  <a:srgbClr val="00CCFF">
                    <a:gamma/>
                    <a:tint val="50980"/>
                    <a:invGamma/>
                    <a:alpha val="25000"/>
                  </a:srgbClr>
                </a:gs>
                <a:gs pos="100000">
                  <a:srgbClr val="00CCFF">
                    <a:alpha val="25000"/>
                  </a:srgbClr>
                </a:gs>
              </a:gsLst>
              <a:lin ang="5400000" scaled="1"/>
            </a:gradFill>
            <a:ln w="19050">
              <a:solidFill>
                <a:srgbClr val="007CA8"/>
              </a:solidFill>
              <a:round/>
              <a:headEnd/>
              <a:tailEnd/>
            </a:ln>
            <a:effectLst/>
          </p:spPr>
          <p:txBody>
            <a:bodyPr wrap="none" tIns="0" bIns="0"/>
            <a:lstStyle/>
            <a:p>
              <a:pPr algn="ctr">
                <a:lnSpc>
                  <a:spcPct val="90000"/>
                </a:lnSpc>
              </a:pPr>
              <a:endParaRPr lang="ko-KR" altLang="ko-KR" sz="1500" b="1">
                <a:solidFill>
                  <a:srgbClr val="99CC00"/>
                </a:solidFill>
                <a:latin typeface="+mn-ea"/>
              </a:endParaRPr>
            </a:p>
          </p:txBody>
        </p:sp>
        <p:sp>
          <p:nvSpPr>
            <p:cNvPr id="69" name="AutoShape 28"/>
            <p:cNvSpPr>
              <a:spLocks noChangeArrowheads="1"/>
            </p:cNvSpPr>
            <p:nvPr/>
          </p:nvSpPr>
          <p:spPr bwMode="auto">
            <a:xfrm>
              <a:off x="577" y="2747"/>
              <a:ext cx="4606" cy="1231"/>
            </a:xfrm>
            <a:prstGeom prst="roundRect">
              <a:avLst>
                <a:gd name="adj" fmla="val 4389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tint val="65490"/>
                    <a:invGamma/>
                    <a:alpha val="62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>
                <a:latin typeface="+mn-ea"/>
              </a:endParaRPr>
            </a:p>
          </p:txBody>
        </p:sp>
      </p:grpSp>
      <p:grpSp>
        <p:nvGrpSpPr>
          <p:cNvPr id="62" name="그룹 17"/>
          <p:cNvGrpSpPr/>
          <p:nvPr/>
        </p:nvGrpSpPr>
        <p:grpSpPr>
          <a:xfrm>
            <a:off x="1576151" y="3933056"/>
            <a:ext cx="6164201" cy="369332"/>
            <a:chOff x="1452326" y="3980681"/>
            <a:chExt cx="6164201" cy="369332"/>
          </a:xfrm>
        </p:grpSpPr>
        <p:sp>
          <p:nvSpPr>
            <p:cNvPr id="66" name="직사각형 65"/>
            <p:cNvSpPr/>
            <p:nvPr/>
          </p:nvSpPr>
          <p:spPr>
            <a:xfrm>
              <a:off x="1638608" y="3980681"/>
              <a:ext cx="5977919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ko-KR" altLang="en-US" b="1" dirty="0" smtClean="0">
                  <a:latin typeface="+mn-ea"/>
                </a:rPr>
                <a:t>쇼핑 상품은 의류</a:t>
              </a:r>
              <a:r>
                <a:rPr lang="en-US" altLang="ko-KR" b="1" dirty="0" smtClean="0">
                  <a:latin typeface="+mn-ea"/>
                </a:rPr>
                <a:t>, </a:t>
              </a:r>
              <a:r>
                <a:rPr lang="ko-KR" altLang="en-US" b="1" dirty="0" smtClean="0">
                  <a:latin typeface="+mn-ea"/>
                </a:rPr>
                <a:t>신발 등의 패션과 관련된 것으로 한정</a:t>
              </a:r>
              <a:endParaRPr lang="ko-KR" altLang="en-US" b="1" dirty="0">
                <a:latin typeface="+mn-ea"/>
              </a:endParaRPr>
            </a:p>
          </p:txBody>
        </p:sp>
        <p:pic>
          <p:nvPicPr>
            <p:cNvPr id="67" name="Picture 20" descr="ball_b"/>
            <p:cNvPicPr>
              <a:picLocks noChangeAspect="1" noChangeArrowheads="1"/>
            </p:cNvPicPr>
            <p:nvPr/>
          </p:nvPicPr>
          <p:blipFill>
            <a:blip r:embed="rId5" cstate="screen">
              <a:lum bright="-6000" contrast="6000"/>
            </a:blip>
            <a:srcRect/>
            <a:stretch>
              <a:fillRect/>
            </a:stretch>
          </p:blipFill>
          <p:spPr bwMode="auto">
            <a:xfrm>
              <a:off x="1452326" y="4062417"/>
              <a:ext cx="219620" cy="216000"/>
            </a:xfrm>
            <a:prstGeom prst="rect">
              <a:avLst/>
            </a:prstGeom>
            <a:noFill/>
          </p:spPr>
        </p:pic>
      </p:grpSp>
      <p:sp>
        <p:nvSpPr>
          <p:cNvPr id="70" name="자유형 69"/>
          <p:cNvSpPr/>
          <p:nvPr/>
        </p:nvSpPr>
        <p:spPr bwMode="auto">
          <a:xfrm>
            <a:off x="4602953" y="2809873"/>
            <a:ext cx="1197772" cy="809627"/>
          </a:xfrm>
          <a:custGeom>
            <a:avLst/>
            <a:gdLst>
              <a:gd name="connsiteX0" fmla="*/ 0 w 921544"/>
              <a:gd name="connsiteY0" fmla="*/ 27712 h 41577"/>
              <a:gd name="connsiteX1" fmla="*/ 16669 w 921544"/>
              <a:gd name="connsiteY1" fmla="*/ 22950 h 41577"/>
              <a:gd name="connsiteX2" fmla="*/ 288131 w 921544"/>
              <a:gd name="connsiteY2" fmla="*/ 20569 h 41577"/>
              <a:gd name="connsiteX3" fmla="*/ 504825 w 921544"/>
              <a:gd name="connsiteY3" fmla="*/ 15806 h 41577"/>
              <a:gd name="connsiteX4" fmla="*/ 569119 w 921544"/>
              <a:gd name="connsiteY4" fmla="*/ 18187 h 41577"/>
              <a:gd name="connsiteX5" fmla="*/ 647700 w 921544"/>
              <a:gd name="connsiteY5" fmla="*/ 22950 h 41577"/>
              <a:gd name="connsiteX6" fmla="*/ 721519 w 921544"/>
              <a:gd name="connsiteY6" fmla="*/ 13425 h 41577"/>
              <a:gd name="connsiteX7" fmla="*/ 733425 w 921544"/>
              <a:gd name="connsiteY7" fmla="*/ 15806 h 41577"/>
              <a:gd name="connsiteX8" fmla="*/ 766762 w 921544"/>
              <a:gd name="connsiteY8" fmla="*/ 20569 h 41577"/>
              <a:gd name="connsiteX9" fmla="*/ 814387 w 921544"/>
              <a:gd name="connsiteY9" fmla="*/ 32475 h 41577"/>
              <a:gd name="connsiteX10" fmla="*/ 857250 w 921544"/>
              <a:gd name="connsiteY10" fmla="*/ 34856 h 41577"/>
              <a:gd name="connsiteX11" fmla="*/ 921544 w 921544"/>
              <a:gd name="connsiteY11" fmla="*/ 39619 h 41577"/>
              <a:gd name="connsiteX0" fmla="*/ 0 w 921544"/>
              <a:gd name="connsiteY0" fmla="*/ 19152 h 33017"/>
              <a:gd name="connsiteX1" fmla="*/ 16669 w 921544"/>
              <a:gd name="connsiteY1" fmla="*/ 14390 h 33017"/>
              <a:gd name="connsiteX2" fmla="*/ 504825 w 921544"/>
              <a:gd name="connsiteY2" fmla="*/ 7246 h 33017"/>
              <a:gd name="connsiteX3" fmla="*/ 569119 w 921544"/>
              <a:gd name="connsiteY3" fmla="*/ 9627 h 33017"/>
              <a:gd name="connsiteX4" fmla="*/ 647700 w 921544"/>
              <a:gd name="connsiteY4" fmla="*/ 14390 h 33017"/>
              <a:gd name="connsiteX5" fmla="*/ 721519 w 921544"/>
              <a:gd name="connsiteY5" fmla="*/ 4865 h 33017"/>
              <a:gd name="connsiteX6" fmla="*/ 733425 w 921544"/>
              <a:gd name="connsiteY6" fmla="*/ 7246 h 33017"/>
              <a:gd name="connsiteX7" fmla="*/ 766762 w 921544"/>
              <a:gd name="connsiteY7" fmla="*/ 12009 h 33017"/>
              <a:gd name="connsiteX8" fmla="*/ 814387 w 921544"/>
              <a:gd name="connsiteY8" fmla="*/ 23915 h 33017"/>
              <a:gd name="connsiteX9" fmla="*/ 857250 w 921544"/>
              <a:gd name="connsiteY9" fmla="*/ 26296 h 33017"/>
              <a:gd name="connsiteX10" fmla="*/ 921544 w 921544"/>
              <a:gd name="connsiteY10" fmla="*/ 31059 h 33017"/>
              <a:gd name="connsiteX0" fmla="*/ 0 w 921544"/>
              <a:gd name="connsiteY0" fmla="*/ 19152 h 33017"/>
              <a:gd name="connsiteX1" fmla="*/ 504825 w 921544"/>
              <a:gd name="connsiteY1" fmla="*/ 7246 h 33017"/>
              <a:gd name="connsiteX2" fmla="*/ 569119 w 921544"/>
              <a:gd name="connsiteY2" fmla="*/ 9627 h 33017"/>
              <a:gd name="connsiteX3" fmla="*/ 647700 w 921544"/>
              <a:gd name="connsiteY3" fmla="*/ 14390 h 33017"/>
              <a:gd name="connsiteX4" fmla="*/ 721519 w 921544"/>
              <a:gd name="connsiteY4" fmla="*/ 4865 h 33017"/>
              <a:gd name="connsiteX5" fmla="*/ 733425 w 921544"/>
              <a:gd name="connsiteY5" fmla="*/ 7246 h 33017"/>
              <a:gd name="connsiteX6" fmla="*/ 766762 w 921544"/>
              <a:gd name="connsiteY6" fmla="*/ 12009 h 33017"/>
              <a:gd name="connsiteX7" fmla="*/ 814387 w 921544"/>
              <a:gd name="connsiteY7" fmla="*/ 23915 h 33017"/>
              <a:gd name="connsiteX8" fmla="*/ 857250 w 921544"/>
              <a:gd name="connsiteY8" fmla="*/ 26296 h 33017"/>
              <a:gd name="connsiteX9" fmla="*/ 921544 w 921544"/>
              <a:gd name="connsiteY9" fmla="*/ 31059 h 33017"/>
              <a:gd name="connsiteX0" fmla="*/ 0 w 921544"/>
              <a:gd name="connsiteY0" fmla="*/ 19152 h 33017"/>
              <a:gd name="connsiteX1" fmla="*/ 569119 w 921544"/>
              <a:gd name="connsiteY1" fmla="*/ 9627 h 33017"/>
              <a:gd name="connsiteX2" fmla="*/ 647700 w 921544"/>
              <a:gd name="connsiteY2" fmla="*/ 14390 h 33017"/>
              <a:gd name="connsiteX3" fmla="*/ 721519 w 921544"/>
              <a:gd name="connsiteY3" fmla="*/ 4865 h 33017"/>
              <a:gd name="connsiteX4" fmla="*/ 733425 w 921544"/>
              <a:gd name="connsiteY4" fmla="*/ 7246 h 33017"/>
              <a:gd name="connsiteX5" fmla="*/ 766762 w 921544"/>
              <a:gd name="connsiteY5" fmla="*/ 12009 h 33017"/>
              <a:gd name="connsiteX6" fmla="*/ 814387 w 921544"/>
              <a:gd name="connsiteY6" fmla="*/ 23915 h 33017"/>
              <a:gd name="connsiteX7" fmla="*/ 857250 w 921544"/>
              <a:gd name="connsiteY7" fmla="*/ 26296 h 33017"/>
              <a:gd name="connsiteX8" fmla="*/ 921544 w 921544"/>
              <a:gd name="connsiteY8" fmla="*/ 31059 h 33017"/>
              <a:gd name="connsiteX0" fmla="*/ 0 w 921544"/>
              <a:gd name="connsiteY0" fmla="*/ 19152 h 33017"/>
              <a:gd name="connsiteX1" fmla="*/ 647700 w 921544"/>
              <a:gd name="connsiteY1" fmla="*/ 14390 h 33017"/>
              <a:gd name="connsiteX2" fmla="*/ 721519 w 921544"/>
              <a:gd name="connsiteY2" fmla="*/ 4865 h 33017"/>
              <a:gd name="connsiteX3" fmla="*/ 733425 w 921544"/>
              <a:gd name="connsiteY3" fmla="*/ 7246 h 33017"/>
              <a:gd name="connsiteX4" fmla="*/ 766762 w 921544"/>
              <a:gd name="connsiteY4" fmla="*/ 12009 h 33017"/>
              <a:gd name="connsiteX5" fmla="*/ 814387 w 921544"/>
              <a:gd name="connsiteY5" fmla="*/ 23915 h 33017"/>
              <a:gd name="connsiteX6" fmla="*/ 857250 w 921544"/>
              <a:gd name="connsiteY6" fmla="*/ 26296 h 33017"/>
              <a:gd name="connsiteX7" fmla="*/ 921544 w 921544"/>
              <a:gd name="connsiteY7" fmla="*/ 31059 h 33017"/>
              <a:gd name="connsiteX0" fmla="*/ 0 w 921544"/>
              <a:gd name="connsiteY0" fmla="*/ 14287 h 28152"/>
              <a:gd name="connsiteX1" fmla="*/ 721519 w 921544"/>
              <a:gd name="connsiteY1" fmla="*/ 0 h 28152"/>
              <a:gd name="connsiteX2" fmla="*/ 733425 w 921544"/>
              <a:gd name="connsiteY2" fmla="*/ 2381 h 28152"/>
              <a:gd name="connsiteX3" fmla="*/ 766762 w 921544"/>
              <a:gd name="connsiteY3" fmla="*/ 7144 h 28152"/>
              <a:gd name="connsiteX4" fmla="*/ 814387 w 921544"/>
              <a:gd name="connsiteY4" fmla="*/ 19050 h 28152"/>
              <a:gd name="connsiteX5" fmla="*/ 857250 w 921544"/>
              <a:gd name="connsiteY5" fmla="*/ 21431 h 28152"/>
              <a:gd name="connsiteX6" fmla="*/ 921544 w 921544"/>
              <a:gd name="connsiteY6" fmla="*/ 26194 h 28152"/>
              <a:gd name="connsiteX0" fmla="*/ 0 w 921544"/>
              <a:gd name="connsiteY0" fmla="*/ 11906 h 25771"/>
              <a:gd name="connsiteX1" fmla="*/ 733425 w 921544"/>
              <a:gd name="connsiteY1" fmla="*/ 0 h 25771"/>
              <a:gd name="connsiteX2" fmla="*/ 766762 w 921544"/>
              <a:gd name="connsiteY2" fmla="*/ 4763 h 25771"/>
              <a:gd name="connsiteX3" fmla="*/ 814387 w 921544"/>
              <a:gd name="connsiteY3" fmla="*/ 16669 h 25771"/>
              <a:gd name="connsiteX4" fmla="*/ 857250 w 921544"/>
              <a:gd name="connsiteY4" fmla="*/ 19050 h 25771"/>
              <a:gd name="connsiteX5" fmla="*/ 921544 w 921544"/>
              <a:gd name="connsiteY5" fmla="*/ 23813 h 25771"/>
              <a:gd name="connsiteX0" fmla="*/ 0 w 921544"/>
              <a:gd name="connsiteY0" fmla="*/ 7143 h 21008"/>
              <a:gd name="connsiteX1" fmla="*/ 766762 w 921544"/>
              <a:gd name="connsiteY1" fmla="*/ 0 h 21008"/>
              <a:gd name="connsiteX2" fmla="*/ 814387 w 921544"/>
              <a:gd name="connsiteY2" fmla="*/ 11906 h 21008"/>
              <a:gd name="connsiteX3" fmla="*/ 857250 w 921544"/>
              <a:gd name="connsiteY3" fmla="*/ 14287 h 21008"/>
              <a:gd name="connsiteX4" fmla="*/ 921544 w 921544"/>
              <a:gd name="connsiteY4" fmla="*/ 19050 h 21008"/>
              <a:gd name="connsiteX0" fmla="*/ 0 w 921544"/>
              <a:gd name="connsiteY0" fmla="*/ 0 h 13865"/>
              <a:gd name="connsiteX1" fmla="*/ 814387 w 921544"/>
              <a:gd name="connsiteY1" fmla="*/ 4763 h 13865"/>
              <a:gd name="connsiteX2" fmla="*/ 857250 w 921544"/>
              <a:gd name="connsiteY2" fmla="*/ 7144 h 13865"/>
              <a:gd name="connsiteX3" fmla="*/ 921544 w 921544"/>
              <a:gd name="connsiteY3" fmla="*/ 11907 h 13865"/>
              <a:gd name="connsiteX0" fmla="*/ 0 w 921544"/>
              <a:gd name="connsiteY0" fmla="*/ 0 h 13865"/>
              <a:gd name="connsiteX1" fmla="*/ 857250 w 921544"/>
              <a:gd name="connsiteY1" fmla="*/ 7144 h 13865"/>
              <a:gd name="connsiteX2" fmla="*/ 921544 w 921544"/>
              <a:gd name="connsiteY2" fmla="*/ 11907 h 13865"/>
              <a:gd name="connsiteX0" fmla="*/ 0 w 921544"/>
              <a:gd name="connsiteY0" fmla="*/ 0 h 11907"/>
              <a:gd name="connsiteX1" fmla="*/ 921544 w 921544"/>
              <a:gd name="connsiteY1" fmla="*/ 11907 h 11907"/>
              <a:gd name="connsiteX0" fmla="*/ 240512 w 1162056"/>
              <a:gd name="connsiteY0" fmla="*/ 0 h 19052"/>
              <a:gd name="connsiteX1" fmla="*/ 0 w 1162056"/>
              <a:gd name="connsiteY1" fmla="*/ 19052 h 19052"/>
              <a:gd name="connsiteX2" fmla="*/ 1162056 w 1162056"/>
              <a:gd name="connsiteY2" fmla="*/ 11907 h 19052"/>
              <a:gd name="connsiteX0" fmla="*/ 1095381 w 1162056"/>
              <a:gd name="connsiteY0" fmla="*/ 0 h 804865"/>
              <a:gd name="connsiteX1" fmla="*/ 0 w 1162056"/>
              <a:gd name="connsiteY1" fmla="*/ 804865 h 804865"/>
              <a:gd name="connsiteX2" fmla="*/ 1162056 w 1162056"/>
              <a:gd name="connsiteY2" fmla="*/ 797720 h 804865"/>
              <a:gd name="connsiteX0" fmla="*/ 1095381 w 1162056"/>
              <a:gd name="connsiteY0" fmla="*/ 0 h 804865"/>
              <a:gd name="connsiteX1" fmla="*/ 0 w 1162056"/>
              <a:gd name="connsiteY1" fmla="*/ 804865 h 804865"/>
              <a:gd name="connsiteX2" fmla="*/ 1162056 w 1162056"/>
              <a:gd name="connsiteY2" fmla="*/ 797720 h 804865"/>
              <a:gd name="connsiteX3" fmla="*/ 1095381 w 1162056"/>
              <a:gd name="connsiteY3" fmla="*/ 0 h 804865"/>
              <a:gd name="connsiteX0" fmla="*/ 1095381 w 1162056"/>
              <a:gd name="connsiteY0" fmla="*/ 0 h 804865"/>
              <a:gd name="connsiteX1" fmla="*/ 0 w 1162056"/>
              <a:gd name="connsiteY1" fmla="*/ 804865 h 804865"/>
              <a:gd name="connsiteX2" fmla="*/ 1162056 w 1162056"/>
              <a:gd name="connsiteY2" fmla="*/ 797720 h 804865"/>
              <a:gd name="connsiteX3" fmla="*/ 1150146 w 1162056"/>
              <a:gd name="connsiteY3" fmla="*/ 3 h 804865"/>
              <a:gd name="connsiteX4" fmla="*/ 1095381 w 1162056"/>
              <a:gd name="connsiteY4" fmla="*/ 0 h 804865"/>
              <a:gd name="connsiteX0" fmla="*/ 1095381 w 1157293"/>
              <a:gd name="connsiteY0" fmla="*/ 0 h 809627"/>
              <a:gd name="connsiteX1" fmla="*/ 0 w 1157293"/>
              <a:gd name="connsiteY1" fmla="*/ 804865 h 809627"/>
              <a:gd name="connsiteX2" fmla="*/ 1157293 w 1157293"/>
              <a:gd name="connsiteY2" fmla="*/ 809627 h 809627"/>
              <a:gd name="connsiteX3" fmla="*/ 1150146 w 1157293"/>
              <a:gd name="connsiteY3" fmla="*/ 3 h 809627"/>
              <a:gd name="connsiteX4" fmla="*/ 1095381 w 1157293"/>
              <a:gd name="connsiteY4" fmla="*/ 0 h 80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293" h="809627">
                <a:moveTo>
                  <a:pt x="1095381" y="0"/>
                </a:moveTo>
                <a:cubicBezTo>
                  <a:pt x="1095380" y="1"/>
                  <a:pt x="1" y="804864"/>
                  <a:pt x="0" y="804865"/>
                </a:cubicBezTo>
                <a:lnTo>
                  <a:pt x="1157293" y="809627"/>
                </a:lnTo>
                <a:cubicBezTo>
                  <a:pt x="1154911" y="539752"/>
                  <a:pt x="1152528" y="269878"/>
                  <a:pt x="1150146" y="3"/>
                </a:cubicBezTo>
                <a:lnTo>
                  <a:pt x="109538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7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8" name="그룹 17"/>
          <p:cNvGrpSpPr/>
          <p:nvPr/>
        </p:nvGrpSpPr>
        <p:grpSpPr>
          <a:xfrm>
            <a:off x="1576151" y="4427820"/>
            <a:ext cx="5922148" cy="369332"/>
            <a:chOff x="1452326" y="3980681"/>
            <a:chExt cx="5922148" cy="369332"/>
          </a:xfrm>
        </p:grpSpPr>
        <p:sp>
          <p:nvSpPr>
            <p:cNvPr id="79" name="직사각형 78"/>
            <p:cNvSpPr/>
            <p:nvPr/>
          </p:nvSpPr>
          <p:spPr>
            <a:xfrm>
              <a:off x="1638608" y="3980681"/>
              <a:ext cx="5735866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b="1" dirty="0" smtClean="0">
                  <a:latin typeface="+mn-ea"/>
                </a:rPr>
                <a:t>SNS</a:t>
              </a:r>
              <a:r>
                <a:rPr lang="ko-KR" altLang="en-US" b="1" dirty="0" smtClean="0">
                  <a:latin typeface="+mn-ea"/>
                </a:rPr>
                <a:t>와 연계된 온라인 쇼핑 시스템이므로 인터넷 필수</a:t>
              </a:r>
              <a:endParaRPr lang="en-US" altLang="ko-KR" b="1" dirty="0" smtClean="0">
                <a:latin typeface="+mn-ea"/>
              </a:endParaRPr>
            </a:p>
          </p:txBody>
        </p:sp>
        <p:pic>
          <p:nvPicPr>
            <p:cNvPr id="80" name="Picture 20" descr="ball_b"/>
            <p:cNvPicPr>
              <a:picLocks noChangeAspect="1" noChangeArrowheads="1"/>
            </p:cNvPicPr>
            <p:nvPr/>
          </p:nvPicPr>
          <p:blipFill>
            <a:blip r:embed="rId5" cstate="screen">
              <a:lum bright="-6000" contrast="6000"/>
            </a:blip>
            <a:srcRect/>
            <a:stretch>
              <a:fillRect/>
            </a:stretch>
          </p:blipFill>
          <p:spPr bwMode="auto">
            <a:xfrm>
              <a:off x="1452326" y="4062417"/>
              <a:ext cx="219620" cy="216000"/>
            </a:xfrm>
            <a:prstGeom prst="rect">
              <a:avLst/>
            </a:prstGeom>
            <a:noFill/>
          </p:spPr>
        </p:pic>
      </p:grpSp>
      <p:grpSp>
        <p:nvGrpSpPr>
          <p:cNvPr id="81" name="그룹 17"/>
          <p:cNvGrpSpPr/>
          <p:nvPr/>
        </p:nvGrpSpPr>
        <p:grpSpPr>
          <a:xfrm>
            <a:off x="1576151" y="4931876"/>
            <a:ext cx="4934698" cy="369332"/>
            <a:chOff x="1452326" y="3980681"/>
            <a:chExt cx="4934698" cy="369332"/>
          </a:xfrm>
        </p:grpSpPr>
        <p:sp>
          <p:nvSpPr>
            <p:cNvPr id="82" name="직사각형 81"/>
            <p:cNvSpPr/>
            <p:nvPr/>
          </p:nvSpPr>
          <p:spPr>
            <a:xfrm>
              <a:off x="1638608" y="3980681"/>
              <a:ext cx="4748416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ko-KR" altLang="en-US" b="1" dirty="0" smtClean="0">
                  <a:latin typeface="+mn-ea"/>
                </a:rPr>
                <a:t>현실적 문제나 불의의 상황은 고려하지 않음</a:t>
              </a:r>
              <a:endParaRPr lang="en-US" altLang="ko-KR" b="1" dirty="0" smtClean="0">
                <a:latin typeface="+mn-ea"/>
              </a:endParaRPr>
            </a:p>
          </p:txBody>
        </p:sp>
        <p:pic>
          <p:nvPicPr>
            <p:cNvPr id="83" name="Picture 20" descr="ball_b"/>
            <p:cNvPicPr>
              <a:picLocks noChangeAspect="1" noChangeArrowheads="1"/>
            </p:cNvPicPr>
            <p:nvPr/>
          </p:nvPicPr>
          <p:blipFill>
            <a:blip r:embed="rId5" cstate="screen">
              <a:lum bright="-6000" contrast="6000"/>
            </a:blip>
            <a:srcRect/>
            <a:stretch>
              <a:fillRect/>
            </a:stretch>
          </p:blipFill>
          <p:spPr bwMode="auto">
            <a:xfrm>
              <a:off x="1452326" y="4062417"/>
              <a:ext cx="219620" cy="216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100274" y="643335"/>
            <a:ext cx="3583032" cy="76944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ONTENTS</a:t>
            </a:r>
            <a:endParaRPr lang="ko-KR" altLang="en-US" sz="4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Verdana" pitchFamily="34" charset="0"/>
              <a:ea typeface="HY견고딕" pitchFamily="18" charset="-127"/>
              <a:cs typeface="Verdana" pitchFamily="34" charset="0"/>
            </a:endParaRPr>
          </a:p>
        </p:txBody>
      </p:sp>
      <p:grpSp>
        <p:nvGrpSpPr>
          <p:cNvPr id="2" name="그룹 57"/>
          <p:cNvGrpSpPr/>
          <p:nvPr/>
        </p:nvGrpSpPr>
        <p:grpSpPr>
          <a:xfrm>
            <a:off x="1418923" y="1628800"/>
            <a:ext cx="2774818" cy="523220"/>
            <a:chOff x="1418923" y="1628800"/>
            <a:chExt cx="2774818" cy="523220"/>
          </a:xfrm>
        </p:grpSpPr>
        <p:sp>
          <p:nvSpPr>
            <p:cNvPr id="30" name="직사각형 29"/>
            <p:cNvSpPr/>
            <p:nvPr/>
          </p:nvSpPr>
          <p:spPr>
            <a:xfrm>
              <a:off x="1849830" y="1628800"/>
              <a:ext cx="2343911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Introduction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7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418923" y="1803686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58"/>
          <p:cNvGrpSpPr/>
          <p:nvPr/>
        </p:nvGrpSpPr>
        <p:grpSpPr>
          <a:xfrm>
            <a:off x="1187624" y="2415967"/>
            <a:ext cx="3335162" cy="523220"/>
            <a:chOff x="1107232" y="2875778"/>
            <a:chExt cx="3335162" cy="523220"/>
          </a:xfrm>
        </p:grpSpPr>
        <p:sp>
          <p:nvSpPr>
            <p:cNvPr id="31" name="직사각형 30"/>
            <p:cNvSpPr/>
            <p:nvPr/>
          </p:nvSpPr>
          <p:spPr>
            <a:xfrm>
              <a:off x="1505372" y="2875778"/>
              <a:ext cx="2937022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Current System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8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07232" y="3046565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그룹 59"/>
          <p:cNvGrpSpPr/>
          <p:nvPr/>
        </p:nvGrpSpPr>
        <p:grpSpPr>
          <a:xfrm>
            <a:off x="1073324" y="3203134"/>
            <a:ext cx="2202642" cy="523220"/>
            <a:chOff x="1073324" y="3547993"/>
            <a:chExt cx="2202642" cy="523220"/>
          </a:xfrm>
        </p:grpSpPr>
        <p:sp>
          <p:nvSpPr>
            <p:cNvPr id="32" name="직사각형 31"/>
            <p:cNvSpPr/>
            <p:nvPr/>
          </p:nvSpPr>
          <p:spPr>
            <a:xfrm>
              <a:off x="1448222" y="3547993"/>
              <a:ext cx="1827744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Overview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9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073324" y="3714681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그룹 60"/>
          <p:cNvGrpSpPr/>
          <p:nvPr/>
        </p:nvGrpSpPr>
        <p:grpSpPr>
          <a:xfrm>
            <a:off x="1115616" y="3990301"/>
            <a:ext cx="4973124" cy="523220"/>
            <a:chOff x="1147614" y="4220208"/>
            <a:chExt cx="4973124" cy="523220"/>
          </a:xfrm>
        </p:grpSpPr>
        <p:sp>
          <p:nvSpPr>
            <p:cNvPr id="33" name="직사각형 32"/>
            <p:cNvSpPr/>
            <p:nvPr/>
          </p:nvSpPr>
          <p:spPr>
            <a:xfrm>
              <a:off x="1505372" y="4220208"/>
              <a:ext cx="4615366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0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7614" y="4382797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그룹 61"/>
          <p:cNvGrpSpPr/>
          <p:nvPr/>
        </p:nvGrpSpPr>
        <p:grpSpPr>
          <a:xfrm>
            <a:off x="1300691" y="4777468"/>
            <a:ext cx="5581495" cy="523220"/>
            <a:chOff x="1300691" y="4892423"/>
            <a:chExt cx="5581495" cy="523220"/>
          </a:xfrm>
        </p:grpSpPr>
        <p:sp>
          <p:nvSpPr>
            <p:cNvPr id="34" name="직사각형 33"/>
            <p:cNvSpPr/>
            <p:nvPr/>
          </p:nvSpPr>
          <p:spPr>
            <a:xfrm>
              <a:off x="1667297" y="4892423"/>
              <a:ext cx="5214889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Nonfunctional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1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300691" y="5050913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그룹 62"/>
          <p:cNvGrpSpPr/>
          <p:nvPr/>
        </p:nvGrpSpPr>
        <p:grpSpPr>
          <a:xfrm>
            <a:off x="1585764" y="5564635"/>
            <a:ext cx="3243270" cy="523220"/>
            <a:chOff x="1585764" y="5564635"/>
            <a:chExt cx="3243270" cy="523220"/>
          </a:xfrm>
        </p:grpSpPr>
        <p:sp>
          <p:nvSpPr>
            <p:cNvPr id="35" name="직사각형 34"/>
            <p:cNvSpPr/>
            <p:nvPr/>
          </p:nvSpPr>
          <p:spPr>
            <a:xfrm>
              <a:off x="1932087" y="5564635"/>
              <a:ext cx="2896947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System models</a:t>
              </a:r>
              <a:endParaRPr lang="ko-KR" altLang="en-US" sz="2800" spc="-150" dirty="0" smtClean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2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585764" y="5719029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직사각형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1"/>
          <p:cNvGrpSpPr/>
          <p:nvPr/>
        </p:nvGrpSpPr>
        <p:grpSpPr>
          <a:xfrm>
            <a:off x="612000" y="2529000"/>
            <a:ext cx="7920000" cy="1800000"/>
            <a:chOff x="612000" y="2529000"/>
            <a:chExt cx="7920000" cy="1800000"/>
          </a:xfrm>
          <a:noFill/>
        </p:grpSpPr>
        <p:pic>
          <p:nvPicPr>
            <p:cNvPr id="23" name="Picture 14" descr="GEL Rounded Column MS blue"/>
            <p:cNvPicPr preferRelativeResize="0">
              <a:picLocks noChangeArrowheads="1"/>
            </p:cNvPicPr>
            <p:nvPr/>
          </p:nvPicPr>
          <p:blipFill>
            <a:blip r:embed="rId4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6200000" flipH="1">
              <a:off x="3672000" y="-531000"/>
              <a:ext cx="1800000" cy="7920000"/>
            </a:xfrm>
            <a:prstGeom prst="rect">
              <a:avLst/>
            </a:prstGeom>
            <a:grpFill/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24" name="직사각형 23"/>
            <p:cNvSpPr/>
            <p:nvPr/>
          </p:nvSpPr>
          <p:spPr>
            <a:xfrm>
              <a:off x="1095766" y="2967335"/>
              <a:ext cx="6931706" cy="92333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II</a:t>
              </a:r>
              <a:r>
                <a:rPr lang="en-US" altLang="ko-KR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.</a:t>
              </a:r>
              <a:r>
                <a:rPr lang="ko-KR" altLang="en-US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  <a:cs typeface="Tahoma"/>
                </a:rPr>
                <a:t>  </a:t>
              </a:r>
              <a:r>
                <a:rPr lang="en-US" altLang="ko-KR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Current System</a:t>
              </a:r>
              <a:endParaRPr lang="en-US" altLang="ko-KR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Current System</a:t>
            </a:r>
            <a:endParaRPr lang="ko-KR" altLang="en-US" b="1" dirty="0"/>
          </a:p>
        </p:txBody>
      </p:sp>
      <p:sp>
        <p:nvSpPr>
          <p:cNvPr id="3" name="사다리꼴 2"/>
          <p:cNvSpPr/>
          <p:nvPr/>
        </p:nvSpPr>
        <p:spPr>
          <a:xfrm>
            <a:off x="16445" y="2736749"/>
            <a:ext cx="9118029" cy="4029075"/>
          </a:xfrm>
          <a:prstGeom prst="trapezoid">
            <a:avLst>
              <a:gd name="adj" fmla="val 20159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accent1">
                  <a:tint val="44500"/>
                  <a:satMod val="160000"/>
                  <a:alpha val="40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5400000" scaled="0"/>
          </a:gradFill>
          <a:ln>
            <a:noFill/>
          </a:ln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93715" y="3068960"/>
            <a:ext cx="7182877" cy="3681933"/>
            <a:chOff x="970473" y="3068960"/>
            <a:chExt cx="7182877" cy="3681933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4104755" y="5170735"/>
              <a:ext cx="925785" cy="10344"/>
            </a:xfrm>
            <a:prstGeom prst="line">
              <a:avLst/>
            </a:prstGeom>
            <a:ln>
              <a:solidFill>
                <a:srgbClr val="00FF00"/>
              </a:solidFill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33" idx="3"/>
              <a:endCxn id="29" idx="0"/>
            </p:cNvCxnSpPr>
            <p:nvPr/>
          </p:nvCxnSpPr>
          <p:spPr>
            <a:xfrm>
              <a:off x="5248444" y="4135494"/>
              <a:ext cx="1452974" cy="13289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5329064" y="3705225"/>
              <a:ext cx="1567036" cy="468263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15" idx="0"/>
              <a:endCxn id="33" idx="1"/>
            </p:cNvCxnSpPr>
            <p:nvPr/>
          </p:nvCxnSpPr>
          <p:spPr>
            <a:xfrm flipV="1">
              <a:off x="2463915" y="4135494"/>
              <a:ext cx="1392801" cy="1310891"/>
            </a:xfrm>
            <a:prstGeom prst="line">
              <a:avLst/>
            </a:prstGeom>
            <a:ln>
              <a:solidFill>
                <a:srgbClr val="6600CC"/>
              </a:solidFill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3" idx="3"/>
            </p:cNvCxnSpPr>
            <p:nvPr/>
          </p:nvCxnSpPr>
          <p:spPr>
            <a:xfrm>
              <a:off x="2224560" y="3711863"/>
              <a:ext cx="1555352" cy="437217"/>
            </a:xfrm>
            <a:prstGeom prst="line">
              <a:avLst/>
            </a:prstGeom>
            <a:ln>
              <a:solidFill>
                <a:srgbClr val="6600CC"/>
              </a:solidFill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3" name="그룹 20"/>
            <p:cNvGrpSpPr/>
            <p:nvPr/>
          </p:nvGrpSpPr>
          <p:grpSpPr>
            <a:xfrm>
              <a:off x="3483061" y="3068960"/>
              <a:ext cx="2160000" cy="2160000"/>
              <a:chOff x="3501645" y="3667124"/>
              <a:chExt cx="2160000" cy="2160000"/>
            </a:xfrm>
          </p:grpSpPr>
          <p:sp>
            <p:nvSpPr>
              <p:cNvPr id="30" name="AutoShape 341"/>
              <p:cNvSpPr>
                <a:spLocks noChangeArrowheads="1"/>
              </p:cNvSpPr>
              <p:nvPr/>
            </p:nvSpPr>
            <p:spPr bwMode="auto">
              <a:xfrm>
                <a:off x="3647944" y="3803898"/>
                <a:ext cx="1847981" cy="1930152"/>
              </a:xfrm>
              <a:custGeom>
                <a:avLst/>
                <a:gdLst>
                  <a:gd name="G0" fmla="+- 2300 0 0"/>
                  <a:gd name="G1" fmla="+- 21600 0 2300"/>
                  <a:gd name="G2" fmla="+- 21600 0 23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00" y="10800"/>
                    </a:moveTo>
                    <a:cubicBezTo>
                      <a:pt x="2300" y="15494"/>
                      <a:pt x="6106" y="19300"/>
                      <a:pt x="10800" y="19300"/>
                    </a:cubicBezTo>
                    <a:cubicBezTo>
                      <a:pt x="15494" y="19300"/>
                      <a:pt x="19300" y="15494"/>
                      <a:pt x="19300" y="10800"/>
                    </a:cubicBezTo>
                    <a:cubicBezTo>
                      <a:pt x="19300" y="6106"/>
                      <a:pt x="15494" y="2300"/>
                      <a:pt x="10800" y="2300"/>
                    </a:cubicBezTo>
                    <a:cubicBezTo>
                      <a:pt x="6106" y="2300"/>
                      <a:pt x="2300" y="6106"/>
                      <a:pt x="2300" y="10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46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31" name="그룹 19"/>
              <p:cNvGrpSpPr/>
              <p:nvPr/>
            </p:nvGrpSpPr>
            <p:grpSpPr>
              <a:xfrm>
                <a:off x="3501645" y="3667124"/>
                <a:ext cx="2160000" cy="2160000"/>
                <a:chOff x="3501645" y="3667124"/>
                <a:chExt cx="2160000" cy="2160000"/>
              </a:xfrm>
            </p:grpSpPr>
            <p:pic>
              <p:nvPicPr>
                <p:cNvPr id="32" name="Picture 17" descr="bullet-orange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501645" y="3667124"/>
                  <a:ext cx="2160000" cy="2160000"/>
                </a:xfrm>
                <a:prstGeom prst="rect">
                  <a:avLst/>
                </a:prstGeom>
                <a:noFill/>
              </p:spPr>
            </p:pic>
            <p:sp>
              <p:nvSpPr>
                <p:cNvPr id="33" name="직사각형 4"/>
                <p:cNvSpPr/>
                <p:nvPr/>
              </p:nvSpPr>
              <p:spPr>
                <a:xfrm>
                  <a:off x="3875300" y="4441270"/>
                  <a:ext cx="1391728" cy="584775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lstStyle/>
                <a:p>
                  <a:r>
                    <a:rPr lang="ko-KR" altLang="en-US" sz="3200" b="1" dirty="0" smtClean="0">
                      <a:ln w="17780" cmpd="sng">
                        <a:solidFill>
                          <a:srgbClr val="FFFFFF"/>
                        </a:solidFill>
                        <a:prstDash val="solid"/>
                        <a:miter lim="800000"/>
                      </a:ln>
                      <a:gradFill rotWithShape="1">
                        <a:gsLst>
                          <a:gs pos="0">
                            <a:srgbClr val="000000">
                              <a:tint val="92000"/>
                              <a:shade val="100000"/>
                              <a:satMod val="150000"/>
                            </a:srgbClr>
                          </a:gs>
                          <a:gs pos="49000">
                            <a:srgbClr val="000000">
                              <a:tint val="89000"/>
                              <a:shade val="90000"/>
                              <a:satMod val="150000"/>
                            </a:srgbClr>
                          </a:gs>
                          <a:gs pos="50000">
                            <a:srgbClr val="000000">
                              <a:tint val="100000"/>
                              <a:shade val="75000"/>
                              <a:satMod val="150000"/>
                            </a:srgbClr>
                          </a:gs>
                          <a:gs pos="95000">
                            <a:srgbClr val="000000">
                              <a:shade val="47000"/>
                              <a:satMod val="150000"/>
                            </a:srgbClr>
                          </a:gs>
                          <a:gs pos="100000">
                            <a:srgbClr val="000000">
                              <a:shade val="39000"/>
                              <a:satMod val="150000"/>
                            </a:srgbClr>
                          </a:gs>
                        </a:gsLst>
                        <a:lin ang="5400000"/>
                      </a:gradFill>
                      <a:effectLst>
                        <a:glow rad="63500">
                          <a:schemeClr val="accent6">
                            <a:satMod val="175000"/>
                            <a:alpha val="40000"/>
                          </a:schemeClr>
                        </a:glow>
                        <a:outerShdw blurRad="50800" algn="tl" rotWithShape="0">
                          <a:srgbClr val="000000"/>
                        </a:outerShdw>
                      </a:effectLst>
                      <a:latin typeface="HY견고딕" pitchFamily="18" charset="-127"/>
                      <a:ea typeface="HY견고딕" pitchFamily="18" charset="-127"/>
                    </a:rPr>
                    <a:t>문제점</a:t>
                  </a:r>
                  <a:endParaRPr lang="ko-KR" altLang="en-US" sz="3200" b="1" dirty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50800" algn="tl" rotWithShape="0">
                        <a:srgbClr val="000000"/>
                      </a:outerShdw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</p:grpSp>
        <p:grpSp>
          <p:nvGrpSpPr>
            <p:cNvPr id="14" name="그룹 43"/>
            <p:cNvGrpSpPr/>
            <p:nvPr/>
          </p:nvGrpSpPr>
          <p:grpSpPr>
            <a:xfrm>
              <a:off x="1740446" y="5085184"/>
              <a:ext cx="5645230" cy="1440160"/>
              <a:chOff x="1778546" y="5085184"/>
              <a:chExt cx="5645230" cy="1440160"/>
            </a:xfrm>
          </p:grpSpPr>
          <p:pic>
            <p:nvPicPr>
              <p:cNvPr id="26" name="Picture 348" descr="블릿_pu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778546" y="5085184"/>
                <a:ext cx="1468198" cy="1440000"/>
              </a:xfrm>
              <a:prstGeom prst="rect">
                <a:avLst/>
              </a:prstGeom>
              <a:noFill/>
            </p:spPr>
          </p:pic>
          <p:grpSp>
            <p:nvGrpSpPr>
              <p:cNvPr id="27" name="그룹 38"/>
              <p:cNvGrpSpPr/>
              <p:nvPr/>
            </p:nvGrpSpPr>
            <p:grpSpPr>
              <a:xfrm>
                <a:off x="5955010" y="5085344"/>
                <a:ext cx="1468766" cy="1440000"/>
                <a:chOff x="5551568" y="5085344"/>
                <a:chExt cx="1468766" cy="1440000"/>
              </a:xfrm>
            </p:grpSpPr>
            <p:pic>
              <p:nvPicPr>
                <p:cNvPr id="28" name="Picture 345" descr="블릿_r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551568" y="5085344"/>
                  <a:ext cx="1468766" cy="1440000"/>
                </a:xfrm>
                <a:prstGeom prst="rect">
                  <a:avLst/>
                </a:prstGeom>
                <a:noFill/>
              </p:spPr>
            </p:pic>
            <p:sp>
              <p:nvSpPr>
                <p:cNvPr id="29" name="직사각형 28"/>
                <p:cNvSpPr/>
                <p:nvPr/>
              </p:nvSpPr>
              <p:spPr>
                <a:xfrm>
                  <a:off x="5820550" y="5464434"/>
                  <a:ext cx="1031051" cy="430887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lstStyle/>
                <a:p>
                  <a:r>
                    <a:rPr lang="ko-KR" altLang="en-US" sz="2200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  <a:reflection blurRad="6350" stA="50000" endA="300" endPos="50000" dist="60007" dir="5400000" sy="-100000" algn="bl" rotWithShape="0"/>
                      </a:effectLst>
                      <a:latin typeface="HY견고딕" pitchFamily="18" charset="-127"/>
                      <a:ea typeface="HY견고딕" pitchFamily="18" charset="-127"/>
                    </a:rPr>
                    <a:t>불편함</a:t>
                  </a:r>
                  <a:endParaRPr lang="ko-KR" altLang="en-US" sz="2200" dirty="0">
                    <a:ln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0000" endA="300" endPos="50000" dist="60007" dir="5400000" sy="-100000" algn="bl" rotWithShape="0"/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</p:grpSp>
        <p:sp>
          <p:nvSpPr>
            <p:cNvPr id="15" name="직사각형 14"/>
            <p:cNvSpPr/>
            <p:nvPr/>
          </p:nvSpPr>
          <p:spPr>
            <a:xfrm>
              <a:off x="1948389" y="5446385"/>
              <a:ext cx="1031051" cy="43088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ko-KR" altLang="en-US" sz="2200" dirty="0" smtClean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0000" endA="300" endPos="50000" dist="60007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정확성</a:t>
              </a:r>
              <a:endParaRPr lang="ko-KR" altLang="en-US" sz="22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16" name="그룹 40"/>
            <p:cNvGrpSpPr/>
            <p:nvPr/>
          </p:nvGrpSpPr>
          <p:grpSpPr>
            <a:xfrm>
              <a:off x="3838172" y="5310893"/>
              <a:ext cx="1467656" cy="1440000"/>
              <a:chOff x="3838172" y="5661248"/>
              <a:chExt cx="1467656" cy="1440000"/>
            </a:xfrm>
          </p:grpSpPr>
          <p:pic>
            <p:nvPicPr>
              <p:cNvPr id="24" name="Picture 347" descr="블릿_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838172" y="5661248"/>
                <a:ext cx="1467656" cy="1440000"/>
              </a:xfrm>
              <a:prstGeom prst="rect">
                <a:avLst/>
              </a:prstGeom>
              <a:noFill/>
            </p:spPr>
          </p:pic>
          <p:sp>
            <p:nvSpPr>
              <p:cNvPr id="25" name="직사각형 9"/>
              <p:cNvSpPr/>
              <p:nvPr/>
            </p:nvSpPr>
            <p:spPr>
              <a:xfrm>
                <a:off x="4044702" y="6015955"/>
                <a:ext cx="1031051" cy="430887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/>
              <a:p>
                <a:r>
                  <a:rPr lang="ko-KR" altLang="en-US" sz="2200" dirty="0" smtClean="0">
                    <a:ln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0000" endA="300" endPos="50000" dist="60007" dir="5400000" sy="-100000" algn="bl" rotWithShape="0"/>
                    </a:effectLst>
                    <a:latin typeface="HY견고딕" pitchFamily="18" charset="-127"/>
                    <a:ea typeface="HY견고딕" pitchFamily="18" charset="-127"/>
                  </a:rPr>
                  <a:t>분산적</a:t>
                </a:r>
                <a:endParaRPr lang="ko-KR" altLang="en-US" sz="2200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0000" endA="300" endPos="50000" dist="60007" dir="5400000" sy="-100000" algn="bl" rotWithShape="0"/>
                  </a:effectLst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grpSp>
          <p:nvGrpSpPr>
            <p:cNvPr id="17" name="그룹 42"/>
            <p:cNvGrpSpPr/>
            <p:nvPr/>
          </p:nvGrpSpPr>
          <p:grpSpPr>
            <a:xfrm>
              <a:off x="970473" y="3140968"/>
              <a:ext cx="7182877" cy="1440000"/>
              <a:chOff x="730097" y="3140968"/>
              <a:chExt cx="7182877" cy="1440000"/>
            </a:xfrm>
          </p:grpSpPr>
          <p:grpSp>
            <p:nvGrpSpPr>
              <p:cNvPr id="18" name="그룹 27"/>
              <p:cNvGrpSpPr/>
              <p:nvPr/>
            </p:nvGrpSpPr>
            <p:grpSpPr>
              <a:xfrm>
                <a:off x="730097" y="3140968"/>
                <a:ext cx="1468198" cy="1440000"/>
                <a:chOff x="1045814" y="3534172"/>
                <a:chExt cx="1468198" cy="1440000"/>
              </a:xfrm>
            </p:grpSpPr>
            <p:pic>
              <p:nvPicPr>
                <p:cNvPr id="22" name="Picture 348" descr="블릿_pu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045814" y="3534172"/>
                  <a:ext cx="1468198" cy="1440000"/>
                </a:xfrm>
                <a:prstGeom prst="rect">
                  <a:avLst/>
                </a:prstGeom>
                <a:noFill/>
              </p:spPr>
            </p:pic>
            <p:sp>
              <p:nvSpPr>
                <p:cNvPr id="23" name="직사각형 22"/>
                <p:cNvSpPr/>
                <p:nvPr/>
              </p:nvSpPr>
              <p:spPr>
                <a:xfrm>
                  <a:off x="1268850" y="3889623"/>
                  <a:ext cx="1031051" cy="430887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lstStyle/>
                <a:p>
                  <a:r>
                    <a:rPr lang="ko-KR" altLang="en-US" sz="2200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  <a:reflection blurRad="6350" stA="50000" endA="300" endPos="50000" dist="60007" dir="5400000" sy="-100000" algn="bl" rotWithShape="0"/>
                      </a:effectLst>
                      <a:latin typeface="HY견고딕" pitchFamily="18" charset="-127"/>
                      <a:ea typeface="HY견고딕" pitchFamily="18" charset="-127"/>
                    </a:rPr>
                    <a:t>개인적</a:t>
                  </a:r>
                  <a:endParaRPr lang="ko-KR" altLang="en-US" sz="2200" dirty="0">
                    <a:ln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0000" endA="300" endPos="50000" dist="60007" dir="5400000" sy="-100000" algn="bl" rotWithShape="0"/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19" name="그룹 33"/>
              <p:cNvGrpSpPr/>
              <p:nvPr/>
            </p:nvGrpSpPr>
            <p:grpSpPr>
              <a:xfrm>
                <a:off x="6444208" y="3140968"/>
                <a:ext cx="1468766" cy="1440000"/>
                <a:chOff x="6518422" y="3318148"/>
                <a:chExt cx="1468766" cy="1440000"/>
              </a:xfrm>
            </p:grpSpPr>
            <p:pic>
              <p:nvPicPr>
                <p:cNvPr id="20" name="Picture 345" descr="블릿_r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518422" y="3318148"/>
                  <a:ext cx="1468766" cy="1440000"/>
                </a:xfrm>
                <a:prstGeom prst="rect">
                  <a:avLst/>
                </a:prstGeom>
                <a:noFill/>
              </p:spPr>
            </p:pic>
            <p:sp>
              <p:nvSpPr>
                <p:cNvPr id="21" name="직사각형 10"/>
                <p:cNvSpPr/>
                <p:nvPr/>
              </p:nvSpPr>
              <p:spPr>
                <a:xfrm>
                  <a:off x="6737573" y="3645024"/>
                  <a:ext cx="1031051" cy="430887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lstStyle/>
                <a:p>
                  <a:r>
                    <a:rPr lang="ko-KR" altLang="en-US" sz="2200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  <a:reflection blurRad="6350" stA="50000" endA="300" endPos="50000" dist="60007" dir="5400000" sy="-100000" algn="bl" rotWithShape="0"/>
                      </a:effectLst>
                      <a:latin typeface="HY견고딕" pitchFamily="18" charset="-127"/>
                      <a:ea typeface="HY견고딕" pitchFamily="18" charset="-127"/>
                    </a:rPr>
                    <a:t>비효율</a:t>
                  </a:r>
                  <a:endParaRPr lang="ko-KR" altLang="en-US" sz="2200" dirty="0">
                    <a:ln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0000" endA="300" endPos="50000" dist="60007" dir="5400000" sy="-100000" algn="bl" rotWithShape="0"/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</p:grpSp>
      </p:grpSp>
      <p:grpSp>
        <p:nvGrpSpPr>
          <p:cNvPr id="4" name="그룹 3"/>
          <p:cNvGrpSpPr/>
          <p:nvPr/>
        </p:nvGrpSpPr>
        <p:grpSpPr>
          <a:xfrm>
            <a:off x="576833" y="3212976"/>
            <a:ext cx="7984182" cy="1562099"/>
            <a:chOff x="576833" y="1571626"/>
            <a:chExt cx="7984182" cy="1562099"/>
          </a:xfrm>
        </p:grpSpPr>
        <p:pic>
          <p:nvPicPr>
            <p:cNvPr id="5" name="Picture 2" descr="C:\Documents and Settings\MYHOME\바탕 화면\1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6833" y="1571626"/>
              <a:ext cx="7984182" cy="1562099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>
            <a:xfrm>
              <a:off x="1289409" y="1795892"/>
              <a:ext cx="6564618" cy="95923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ko-KR" altLang="en-US" sz="2400" b="1" spc="-150" dirty="0" smtClean="0">
                  <a:ln w="12700">
                    <a:noFill/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오프라인 쇼핑의 단점을 보완해 준 온라인 쇼핑</a:t>
              </a:r>
              <a:r>
                <a:rPr lang="en-US" altLang="ko-KR" sz="2400" b="1" spc="-150" dirty="0" smtClean="0">
                  <a:ln w="12700">
                    <a:noFill/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!</a:t>
              </a:r>
            </a:p>
            <a:p>
              <a:pPr algn="ctr">
                <a:spcBef>
                  <a:spcPts val="1000"/>
                </a:spcBef>
              </a:pPr>
              <a:r>
                <a:rPr lang="ko-KR" altLang="en-US" sz="2400" b="1" spc="-150" dirty="0" smtClean="0">
                  <a:ln w="12700"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하지만 이 온라인 쇼핑에도 많은 문제점들이 있다</a:t>
              </a:r>
              <a:r>
                <a:rPr lang="en-US" altLang="ko-KR" sz="2400" b="1" spc="-150" dirty="0" smtClean="0">
                  <a:ln w="12700"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!</a:t>
              </a:r>
              <a:endParaRPr lang="ko-KR" altLang="en-US" sz="2400" b="1" spc="-150" dirty="0">
                <a:ln w="1270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35985E-6 L -2.77778E-6 -0.2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Current System</a:t>
            </a:r>
            <a:endParaRPr lang="ko-KR" altLang="en-US" b="1" dirty="0"/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72697088" descr="EMB00000e4c73b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772816"/>
            <a:ext cx="6462884" cy="4320000"/>
          </a:xfrm>
          <a:prstGeom prst="rect">
            <a:avLst/>
          </a:prstGeom>
          <a:noFill/>
        </p:spPr>
      </p:pic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72696448" descr="EMB00000e4c73a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772816"/>
            <a:ext cx="6481435" cy="4320480"/>
          </a:xfrm>
          <a:prstGeom prst="rect">
            <a:avLst/>
          </a:prstGeom>
          <a:noFill/>
        </p:spPr>
      </p:pic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72697168" descr="EMB00000e4c73a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1772816"/>
            <a:ext cx="6496336" cy="4320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xit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" dur="2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4" presetClass="exit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2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100274" y="643335"/>
            <a:ext cx="3583032" cy="76944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ONTENTS</a:t>
            </a:r>
            <a:endParaRPr lang="ko-KR" altLang="en-US" sz="4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Verdana" pitchFamily="34" charset="0"/>
              <a:ea typeface="HY견고딕" pitchFamily="18" charset="-127"/>
              <a:cs typeface="Verdana" pitchFamily="34" charset="0"/>
            </a:endParaRPr>
          </a:p>
        </p:txBody>
      </p:sp>
      <p:grpSp>
        <p:nvGrpSpPr>
          <p:cNvPr id="2" name="그룹 57"/>
          <p:cNvGrpSpPr/>
          <p:nvPr/>
        </p:nvGrpSpPr>
        <p:grpSpPr>
          <a:xfrm>
            <a:off x="1418923" y="1628800"/>
            <a:ext cx="2774818" cy="523220"/>
            <a:chOff x="1418923" y="1628800"/>
            <a:chExt cx="2774818" cy="523220"/>
          </a:xfrm>
        </p:grpSpPr>
        <p:sp>
          <p:nvSpPr>
            <p:cNvPr id="30" name="직사각형 29"/>
            <p:cNvSpPr/>
            <p:nvPr/>
          </p:nvSpPr>
          <p:spPr>
            <a:xfrm>
              <a:off x="1849830" y="1628800"/>
              <a:ext cx="2343911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Introduction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7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418923" y="1803686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58"/>
          <p:cNvGrpSpPr/>
          <p:nvPr/>
        </p:nvGrpSpPr>
        <p:grpSpPr>
          <a:xfrm>
            <a:off x="1187624" y="2415967"/>
            <a:ext cx="3335162" cy="523220"/>
            <a:chOff x="1107232" y="2875778"/>
            <a:chExt cx="3335162" cy="523220"/>
          </a:xfrm>
        </p:grpSpPr>
        <p:sp>
          <p:nvSpPr>
            <p:cNvPr id="31" name="직사각형 30"/>
            <p:cNvSpPr/>
            <p:nvPr/>
          </p:nvSpPr>
          <p:spPr>
            <a:xfrm>
              <a:off x="1505372" y="2875778"/>
              <a:ext cx="2937022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Current System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8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07232" y="3046565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그룹 59"/>
          <p:cNvGrpSpPr/>
          <p:nvPr/>
        </p:nvGrpSpPr>
        <p:grpSpPr>
          <a:xfrm>
            <a:off x="1073324" y="3203134"/>
            <a:ext cx="2202642" cy="523220"/>
            <a:chOff x="1073324" y="3547993"/>
            <a:chExt cx="2202642" cy="523220"/>
          </a:xfrm>
        </p:grpSpPr>
        <p:sp>
          <p:nvSpPr>
            <p:cNvPr id="32" name="직사각형 31"/>
            <p:cNvSpPr/>
            <p:nvPr/>
          </p:nvSpPr>
          <p:spPr>
            <a:xfrm>
              <a:off x="1448222" y="3547993"/>
              <a:ext cx="1827744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Overview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9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073324" y="3714681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그룹 60"/>
          <p:cNvGrpSpPr/>
          <p:nvPr/>
        </p:nvGrpSpPr>
        <p:grpSpPr>
          <a:xfrm>
            <a:off x="1115616" y="3990301"/>
            <a:ext cx="4973124" cy="523220"/>
            <a:chOff x="1147614" y="4220208"/>
            <a:chExt cx="4973124" cy="523220"/>
          </a:xfrm>
        </p:grpSpPr>
        <p:sp>
          <p:nvSpPr>
            <p:cNvPr id="33" name="직사각형 32"/>
            <p:cNvSpPr/>
            <p:nvPr/>
          </p:nvSpPr>
          <p:spPr>
            <a:xfrm>
              <a:off x="1505372" y="4220208"/>
              <a:ext cx="4615366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0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7614" y="4382797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그룹 61"/>
          <p:cNvGrpSpPr/>
          <p:nvPr/>
        </p:nvGrpSpPr>
        <p:grpSpPr>
          <a:xfrm>
            <a:off x="1300691" y="4777468"/>
            <a:ext cx="5581495" cy="523220"/>
            <a:chOff x="1300691" y="4892423"/>
            <a:chExt cx="5581495" cy="523220"/>
          </a:xfrm>
        </p:grpSpPr>
        <p:sp>
          <p:nvSpPr>
            <p:cNvPr id="34" name="직사각형 33"/>
            <p:cNvSpPr/>
            <p:nvPr/>
          </p:nvSpPr>
          <p:spPr>
            <a:xfrm>
              <a:off x="1667297" y="4892423"/>
              <a:ext cx="5214889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Nonfunctional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1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300691" y="5050913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그룹 62"/>
          <p:cNvGrpSpPr/>
          <p:nvPr/>
        </p:nvGrpSpPr>
        <p:grpSpPr>
          <a:xfrm>
            <a:off x="1585764" y="5564635"/>
            <a:ext cx="3243270" cy="523220"/>
            <a:chOff x="1585764" y="5564635"/>
            <a:chExt cx="3243270" cy="523220"/>
          </a:xfrm>
        </p:grpSpPr>
        <p:sp>
          <p:nvSpPr>
            <p:cNvPr id="35" name="직사각형 34"/>
            <p:cNvSpPr/>
            <p:nvPr/>
          </p:nvSpPr>
          <p:spPr>
            <a:xfrm>
              <a:off x="1932087" y="5564635"/>
              <a:ext cx="2896947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System models</a:t>
              </a:r>
              <a:endParaRPr lang="ko-KR" altLang="en-US" sz="2800" spc="-150" dirty="0" smtClean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2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585764" y="5719029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직사각형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1"/>
          <p:cNvGrpSpPr/>
          <p:nvPr/>
        </p:nvGrpSpPr>
        <p:grpSpPr>
          <a:xfrm>
            <a:off x="612000" y="2529000"/>
            <a:ext cx="7920000" cy="1800000"/>
            <a:chOff x="612000" y="2529000"/>
            <a:chExt cx="7920000" cy="1800000"/>
          </a:xfrm>
          <a:noFill/>
        </p:grpSpPr>
        <p:pic>
          <p:nvPicPr>
            <p:cNvPr id="23" name="Picture 14" descr="GEL Rounded Column MS blue"/>
            <p:cNvPicPr preferRelativeResize="0">
              <a:picLocks noChangeArrowheads="1"/>
            </p:cNvPicPr>
            <p:nvPr/>
          </p:nvPicPr>
          <p:blipFill>
            <a:blip r:embed="rId4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6200000" flipH="1">
              <a:off x="3672000" y="-531000"/>
              <a:ext cx="1800000" cy="7920000"/>
            </a:xfrm>
            <a:prstGeom prst="rect">
              <a:avLst/>
            </a:prstGeom>
            <a:grpFill/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24" name="직사각형 23"/>
            <p:cNvSpPr/>
            <p:nvPr/>
          </p:nvSpPr>
          <p:spPr>
            <a:xfrm>
              <a:off x="1991049" y="2967335"/>
              <a:ext cx="5141151" cy="92333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III.</a:t>
              </a:r>
              <a:r>
                <a:rPr lang="ko-KR" altLang="en-US" sz="5400" b="1" kern="1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  <a:cs typeface="Tahoma"/>
                </a:rPr>
                <a:t>  </a:t>
              </a:r>
              <a:r>
                <a:rPr lang="en-US" altLang="ko-KR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101600">
                      <a:schemeClr val="tx1">
                        <a:lumMod val="75000"/>
                        <a:lumOff val="25000"/>
                        <a:alpha val="60000"/>
                      </a:schemeClr>
                    </a:glow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Overview</a:t>
              </a:r>
              <a:endParaRPr lang="en-US" altLang="ko-KR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341</Words>
  <Application>Microsoft Office PowerPoint</Application>
  <PresentationFormat>화면 슬라이드 쇼(4:3)</PresentationFormat>
  <Paragraphs>135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Office 테마</vt:lpstr>
      <vt:lpstr>1_Office 테마</vt:lpstr>
      <vt:lpstr>2_Office 테마</vt:lpstr>
      <vt:lpstr>디자인 사용자 지정</vt:lpstr>
      <vt:lpstr>슬라이드 1</vt:lpstr>
      <vt:lpstr>슬라이드 2</vt:lpstr>
      <vt:lpstr>슬라이드 3</vt:lpstr>
      <vt:lpstr>Introduction</vt:lpstr>
      <vt:lpstr>Introduction</vt:lpstr>
      <vt:lpstr>슬라이드 6</vt:lpstr>
      <vt:lpstr>Current System</vt:lpstr>
      <vt:lpstr>Current System</vt:lpstr>
      <vt:lpstr>슬라이드 9</vt:lpstr>
      <vt:lpstr>Overview</vt:lpstr>
      <vt:lpstr>Overview</vt:lpstr>
      <vt:lpstr>슬라이드 12</vt:lpstr>
      <vt:lpstr>Functional Requirement</vt:lpstr>
      <vt:lpstr>슬라이드 14</vt:lpstr>
      <vt:lpstr>슬라이드 15</vt:lpstr>
      <vt:lpstr>슬라이드 16</vt:lpstr>
      <vt:lpstr>슬라이드 17</vt:lpstr>
      <vt:lpstr>슬라이드 18</vt:lpstr>
      <vt:lpstr>Nonfunctional Requirement</vt:lpstr>
      <vt:lpstr>슬라이드 20</vt:lpstr>
      <vt:lpstr>슬라이드 21</vt:lpstr>
      <vt:lpstr>USE CASE MODEL</vt:lpstr>
      <vt:lpstr>USE CASE MODEL</vt:lpstr>
      <vt:lpstr>Use Case … ManageShop</vt:lpstr>
      <vt:lpstr>Use Case … Join</vt:lpstr>
      <vt:lpstr>Use Case … ViewMyPage</vt:lpstr>
      <vt:lpstr>Use Case … Messenger</vt:lpstr>
      <vt:lpstr>Use Case … Room</vt:lpstr>
      <vt:lpstr>슬라이드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김선홍</dc:creator>
  <cp:lastModifiedBy>김선홍</cp:lastModifiedBy>
  <cp:revision>122</cp:revision>
  <dcterms:created xsi:type="dcterms:W3CDTF">2011-09-15T14:55:23Z</dcterms:created>
  <dcterms:modified xsi:type="dcterms:W3CDTF">2011-10-09T18:58:21Z</dcterms:modified>
</cp:coreProperties>
</file>